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1" r:id="rId5"/>
  </p:sldMasterIdLst>
  <p:notesMasterIdLst>
    <p:notesMasterId r:id="rId25"/>
  </p:notesMasterIdLst>
  <p:sldIdLst>
    <p:sldId id="257" r:id="rId6"/>
    <p:sldId id="261" r:id="rId7"/>
    <p:sldId id="259" r:id="rId8"/>
    <p:sldId id="311" r:id="rId9"/>
    <p:sldId id="312" r:id="rId10"/>
    <p:sldId id="313" r:id="rId11"/>
    <p:sldId id="286" r:id="rId12"/>
    <p:sldId id="298" r:id="rId13"/>
    <p:sldId id="263" r:id="rId14"/>
    <p:sldId id="300" r:id="rId15"/>
    <p:sldId id="301" r:id="rId16"/>
    <p:sldId id="302" r:id="rId17"/>
    <p:sldId id="314" r:id="rId18"/>
    <p:sldId id="316" r:id="rId19"/>
    <p:sldId id="317" r:id="rId20"/>
    <p:sldId id="318" r:id="rId21"/>
    <p:sldId id="315" r:id="rId22"/>
    <p:sldId id="310" r:id="rId23"/>
    <p:sldId id="29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Темирбаев Амирхан" initials="ТА" lastIdx="1" clrIdx="0">
    <p:extLst>
      <p:ext uri="{19B8F6BF-5375-455C-9EA6-DF929625EA0E}">
        <p15:presenceInfo xmlns:p15="http://schemas.microsoft.com/office/powerpoint/2012/main" userId="S-1-5-21-3004756535-1036260346-1129151733-8378" providerId="AD"/>
      </p:ext>
    </p:extLst>
  </p:cmAuthor>
  <p:cmAuthor id="2" name="Атабаева Маржан" initials="АМ" lastIdx="1" clrIdx="1">
    <p:extLst>
      <p:ext uri="{19B8F6BF-5375-455C-9EA6-DF929625EA0E}">
        <p15:presenceInfo xmlns:p15="http://schemas.microsoft.com/office/powerpoint/2012/main" userId="S-1-5-21-3004756535-1036260346-1129151733-295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88F31"/>
    <a:srgbClr val="CF645A"/>
    <a:srgbClr val="A9D18E"/>
    <a:srgbClr val="FFE699"/>
    <a:srgbClr val="FFC000"/>
    <a:srgbClr val="FBE5D6"/>
    <a:srgbClr val="A5A5A5"/>
    <a:srgbClr val="964B21"/>
    <a:srgbClr val="A7CC6D"/>
    <a:srgbClr val="4CA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5EF401-F88B-42F5-AEF1-3C2BF0978300}" v="26" dt="2022-03-04T10:49:29.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53265" autoAdjust="0"/>
  </p:normalViewPr>
  <p:slideViewPr>
    <p:cSldViewPr snapToGrid="0">
      <p:cViewPr>
        <p:scale>
          <a:sx n="66" d="100"/>
          <a:sy n="66" d="100"/>
        </p:scale>
        <p:origin x="142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9F01BE-8703-4BDF-A86F-1C7CACD4C8CA}" type="doc">
      <dgm:prSet loTypeId="urn:microsoft.com/office/officeart/2005/8/layout/chevronAccent+Icon" loCatId="process" qsTypeId="urn:microsoft.com/office/officeart/2005/8/quickstyle/simple1" qsCatId="simple" csTypeId="urn:microsoft.com/office/officeart/2005/8/colors/accent1_2" csCatId="accent1" phldr="1"/>
      <dgm:spPr/>
      <dgm:t>
        <a:bodyPr/>
        <a:lstStyle/>
        <a:p>
          <a:endParaRPr lang="en-US"/>
        </a:p>
      </dgm:t>
    </dgm:pt>
    <dgm:pt modelId="{74C3DD8B-8E7B-4FBD-B7FB-1F0C1C8B0C59}">
      <dgm:prSet phldrT="[Text]"/>
      <dgm:spPr/>
      <dgm:t>
        <a:bodyPr/>
        <a:lstStyle/>
        <a:p>
          <a:r>
            <a:rPr lang="en-US">
              <a:latin typeface="Arial" panose="020B0604020202020204" pitchFamily="34" charset="0"/>
              <a:cs typeface="Arial" panose="020B0604020202020204" pitchFamily="34" charset="0"/>
            </a:rPr>
            <a:t>Introduction</a:t>
          </a:r>
        </a:p>
      </dgm:t>
    </dgm:pt>
    <dgm:pt modelId="{5F28AF68-D5FF-4A17-87BA-DD31FE58B38B}" type="parTrans" cxnId="{647EE921-EC00-4CC7-B54B-188BDB93A6BB}">
      <dgm:prSet/>
      <dgm:spPr/>
      <dgm:t>
        <a:bodyPr/>
        <a:lstStyle/>
        <a:p>
          <a:endParaRPr lang="en-US"/>
        </a:p>
      </dgm:t>
    </dgm:pt>
    <dgm:pt modelId="{16E57B55-BE73-4909-BA79-0C5A8B16A580}" type="sibTrans" cxnId="{647EE921-EC00-4CC7-B54B-188BDB93A6BB}">
      <dgm:prSet/>
      <dgm:spPr/>
      <dgm:t>
        <a:bodyPr/>
        <a:lstStyle/>
        <a:p>
          <a:endParaRPr lang="en-US"/>
        </a:p>
      </dgm:t>
    </dgm:pt>
    <dgm:pt modelId="{A0819925-C44C-4F93-96DB-01D60EFAEFAA}">
      <dgm:prSet phldrT="[Text]"/>
      <dgm:spPr/>
      <dgm:t>
        <a:bodyPr/>
        <a:lstStyle/>
        <a:p>
          <a:r>
            <a:rPr lang="en-US">
              <a:latin typeface="Arial" panose="020B0604020202020204" pitchFamily="34" charset="0"/>
              <a:cs typeface="Arial" panose="020B0604020202020204" pitchFamily="34" charset="0"/>
            </a:rPr>
            <a:t>PCB Design</a:t>
          </a:r>
        </a:p>
      </dgm:t>
    </dgm:pt>
    <dgm:pt modelId="{8135DC1E-BE08-4693-A11A-890BCE76999F}" type="parTrans" cxnId="{67C25B1C-8E9D-485D-9C12-6B3D93802F16}">
      <dgm:prSet/>
      <dgm:spPr/>
      <dgm:t>
        <a:bodyPr/>
        <a:lstStyle/>
        <a:p>
          <a:endParaRPr lang="en-US"/>
        </a:p>
      </dgm:t>
    </dgm:pt>
    <dgm:pt modelId="{197F4E33-DF6A-4EA1-9982-D657AC260E96}" type="sibTrans" cxnId="{67C25B1C-8E9D-485D-9C12-6B3D93802F16}">
      <dgm:prSet/>
      <dgm:spPr/>
      <dgm:t>
        <a:bodyPr/>
        <a:lstStyle/>
        <a:p>
          <a:endParaRPr lang="en-US"/>
        </a:p>
      </dgm:t>
    </dgm:pt>
    <dgm:pt modelId="{28832A97-D010-43E9-B596-6F6F1D2ED4D9}">
      <dgm:prSet phldrT="[Text]"/>
      <dgm:spPr/>
      <dgm:t>
        <a:bodyPr/>
        <a:lstStyle/>
        <a:p>
          <a:r>
            <a:rPr lang="en-US">
              <a:latin typeface="Arial" panose="020B0604020202020204" pitchFamily="34" charset="0"/>
              <a:cs typeface="Arial" panose="020B0604020202020204" pitchFamily="34" charset="0"/>
            </a:rPr>
            <a:t>Software Development</a:t>
          </a:r>
        </a:p>
      </dgm:t>
    </dgm:pt>
    <dgm:pt modelId="{F697B86D-D4CE-4863-B58B-DDC4ABE30556}" type="parTrans" cxnId="{4E4A6BB4-608C-4CE6-8478-E5A1764FC921}">
      <dgm:prSet/>
      <dgm:spPr/>
      <dgm:t>
        <a:bodyPr/>
        <a:lstStyle/>
        <a:p>
          <a:endParaRPr lang="en-US"/>
        </a:p>
      </dgm:t>
    </dgm:pt>
    <dgm:pt modelId="{7E864298-862D-4339-8274-02DA1A809622}" type="sibTrans" cxnId="{4E4A6BB4-608C-4CE6-8478-E5A1764FC921}">
      <dgm:prSet/>
      <dgm:spPr/>
      <dgm:t>
        <a:bodyPr/>
        <a:lstStyle/>
        <a:p>
          <a:endParaRPr lang="en-US"/>
        </a:p>
      </dgm:t>
    </dgm:pt>
    <dgm:pt modelId="{2DBCC56A-FC67-455B-9C40-DD030D02CE71}" type="pres">
      <dgm:prSet presAssocID="{2F9F01BE-8703-4BDF-A86F-1C7CACD4C8CA}" presName="Name0" presStyleCnt="0">
        <dgm:presLayoutVars>
          <dgm:dir/>
          <dgm:resizeHandles val="exact"/>
        </dgm:presLayoutVars>
      </dgm:prSet>
      <dgm:spPr/>
    </dgm:pt>
    <dgm:pt modelId="{C29941CA-A7B7-4FF7-ABA6-599E5F605F36}" type="pres">
      <dgm:prSet presAssocID="{74C3DD8B-8E7B-4FBD-B7FB-1F0C1C8B0C59}" presName="composite" presStyleCnt="0"/>
      <dgm:spPr/>
    </dgm:pt>
    <dgm:pt modelId="{AF00496C-8EAE-4093-AB4A-07168359FA15}" type="pres">
      <dgm:prSet presAssocID="{74C3DD8B-8E7B-4FBD-B7FB-1F0C1C8B0C59}" presName="bgChev" presStyleLbl="node1" presStyleIdx="0" presStyleCnt="3"/>
      <dgm:spPr/>
    </dgm:pt>
    <dgm:pt modelId="{45111DD1-181E-40DE-8ECE-4E845E207338}" type="pres">
      <dgm:prSet presAssocID="{74C3DD8B-8E7B-4FBD-B7FB-1F0C1C8B0C59}" presName="txNode" presStyleLbl="fgAcc1" presStyleIdx="0" presStyleCnt="3">
        <dgm:presLayoutVars>
          <dgm:bulletEnabled val="1"/>
        </dgm:presLayoutVars>
      </dgm:prSet>
      <dgm:spPr/>
    </dgm:pt>
    <dgm:pt modelId="{006E8289-A61C-4D26-B6BF-6E87190D6C86}" type="pres">
      <dgm:prSet presAssocID="{16E57B55-BE73-4909-BA79-0C5A8B16A580}" presName="compositeSpace" presStyleCnt="0"/>
      <dgm:spPr/>
    </dgm:pt>
    <dgm:pt modelId="{5B6E4754-75D3-41F3-A9FC-BC807F3E1AA5}" type="pres">
      <dgm:prSet presAssocID="{A0819925-C44C-4F93-96DB-01D60EFAEFAA}" presName="composite" presStyleCnt="0"/>
      <dgm:spPr/>
    </dgm:pt>
    <dgm:pt modelId="{91830EBD-EC3F-4BED-946D-CCC514BCA1CE}" type="pres">
      <dgm:prSet presAssocID="{A0819925-C44C-4F93-96DB-01D60EFAEFAA}" presName="bgChev" presStyleLbl="node1" presStyleIdx="1" presStyleCnt="3"/>
      <dgm:spPr/>
    </dgm:pt>
    <dgm:pt modelId="{15A3E12B-BE49-40C5-AB48-CE9317DA06DC}" type="pres">
      <dgm:prSet presAssocID="{A0819925-C44C-4F93-96DB-01D60EFAEFAA}" presName="txNode" presStyleLbl="fgAcc1" presStyleIdx="1" presStyleCnt="3">
        <dgm:presLayoutVars>
          <dgm:bulletEnabled val="1"/>
        </dgm:presLayoutVars>
      </dgm:prSet>
      <dgm:spPr/>
    </dgm:pt>
    <dgm:pt modelId="{B80803D3-5552-4AD6-95BD-A86577D562E3}" type="pres">
      <dgm:prSet presAssocID="{197F4E33-DF6A-4EA1-9982-D657AC260E96}" presName="compositeSpace" presStyleCnt="0"/>
      <dgm:spPr/>
    </dgm:pt>
    <dgm:pt modelId="{FBBE72C4-05CD-4AA6-BF30-E63B51B98D56}" type="pres">
      <dgm:prSet presAssocID="{28832A97-D010-43E9-B596-6F6F1D2ED4D9}" presName="composite" presStyleCnt="0"/>
      <dgm:spPr/>
    </dgm:pt>
    <dgm:pt modelId="{0392FC9D-9331-4E5F-BFA1-8DBA84F37160}" type="pres">
      <dgm:prSet presAssocID="{28832A97-D010-43E9-B596-6F6F1D2ED4D9}" presName="bgChev" presStyleLbl="node1" presStyleIdx="2" presStyleCnt="3"/>
      <dgm:spPr/>
    </dgm:pt>
    <dgm:pt modelId="{206AF3E6-04DD-4E13-8D26-7FF4645CAD98}" type="pres">
      <dgm:prSet presAssocID="{28832A97-D010-43E9-B596-6F6F1D2ED4D9}" presName="txNode" presStyleLbl="fgAcc1" presStyleIdx="2" presStyleCnt="3">
        <dgm:presLayoutVars>
          <dgm:bulletEnabled val="1"/>
        </dgm:presLayoutVars>
      </dgm:prSet>
      <dgm:spPr/>
    </dgm:pt>
  </dgm:ptLst>
  <dgm:cxnLst>
    <dgm:cxn modelId="{67C25B1C-8E9D-485D-9C12-6B3D93802F16}" srcId="{2F9F01BE-8703-4BDF-A86F-1C7CACD4C8CA}" destId="{A0819925-C44C-4F93-96DB-01D60EFAEFAA}" srcOrd="1" destOrd="0" parTransId="{8135DC1E-BE08-4693-A11A-890BCE76999F}" sibTransId="{197F4E33-DF6A-4EA1-9982-D657AC260E96}"/>
    <dgm:cxn modelId="{647EE921-EC00-4CC7-B54B-188BDB93A6BB}" srcId="{2F9F01BE-8703-4BDF-A86F-1C7CACD4C8CA}" destId="{74C3DD8B-8E7B-4FBD-B7FB-1F0C1C8B0C59}" srcOrd="0" destOrd="0" parTransId="{5F28AF68-D5FF-4A17-87BA-DD31FE58B38B}" sibTransId="{16E57B55-BE73-4909-BA79-0C5A8B16A580}"/>
    <dgm:cxn modelId="{4AA13B62-E7BA-49FF-88F7-74936EE294D0}" type="presOf" srcId="{28832A97-D010-43E9-B596-6F6F1D2ED4D9}" destId="{206AF3E6-04DD-4E13-8D26-7FF4645CAD98}" srcOrd="0" destOrd="0" presId="urn:microsoft.com/office/officeart/2005/8/layout/chevronAccent+Icon"/>
    <dgm:cxn modelId="{4E4A6BB4-608C-4CE6-8478-E5A1764FC921}" srcId="{2F9F01BE-8703-4BDF-A86F-1C7CACD4C8CA}" destId="{28832A97-D010-43E9-B596-6F6F1D2ED4D9}" srcOrd="2" destOrd="0" parTransId="{F697B86D-D4CE-4863-B58B-DDC4ABE30556}" sibTransId="{7E864298-862D-4339-8274-02DA1A809622}"/>
    <dgm:cxn modelId="{F30790C9-C971-48D1-9396-6D7C585927BE}" type="presOf" srcId="{A0819925-C44C-4F93-96DB-01D60EFAEFAA}" destId="{15A3E12B-BE49-40C5-AB48-CE9317DA06DC}" srcOrd="0" destOrd="0" presId="urn:microsoft.com/office/officeart/2005/8/layout/chevronAccent+Icon"/>
    <dgm:cxn modelId="{6C117EE2-0D90-43E9-9821-4BCDE3D3EA64}" type="presOf" srcId="{74C3DD8B-8E7B-4FBD-B7FB-1F0C1C8B0C59}" destId="{45111DD1-181E-40DE-8ECE-4E845E207338}" srcOrd="0" destOrd="0" presId="urn:microsoft.com/office/officeart/2005/8/layout/chevronAccent+Icon"/>
    <dgm:cxn modelId="{2FFE67FF-4CA5-4B09-A840-C6F87DC9BD53}" type="presOf" srcId="{2F9F01BE-8703-4BDF-A86F-1C7CACD4C8CA}" destId="{2DBCC56A-FC67-455B-9C40-DD030D02CE71}" srcOrd="0" destOrd="0" presId="urn:microsoft.com/office/officeart/2005/8/layout/chevronAccent+Icon"/>
    <dgm:cxn modelId="{6F011215-EEE3-46FA-A821-55C33920C8C4}" type="presParOf" srcId="{2DBCC56A-FC67-455B-9C40-DD030D02CE71}" destId="{C29941CA-A7B7-4FF7-ABA6-599E5F605F36}" srcOrd="0" destOrd="0" presId="urn:microsoft.com/office/officeart/2005/8/layout/chevronAccent+Icon"/>
    <dgm:cxn modelId="{F5D964D5-D84B-4380-A92C-339227277FD6}" type="presParOf" srcId="{C29941CA-A7B7-4FF7-ABA6-599E5F605F36}" destId="{AF00496C-8EAE-4093-AB4A-07168359FA15}" srcOrd="0" destOrd="0" presId="urn:microsoft.com/office/officeart/2005/8/layout/chevronAccent+Icon"/>
    <dgm:cxn modelId="{E0A727F2-8BC8-4FEE-955A-A12A70C53DF8}" type="presParOf" srcId="{C29941CA-A7B7-4FF7-ABA6-599E5F605F36}" destId="{45111DD1-181E-40DE-8ECE-4E845E207338}" srcOrd="1" destOrd="0" presId="urn:microsoft.com/office/officeart/2005/8/layout/chevronAccent+Icon"/>
    <dgm:cxn modelId="{054C3449-0CE7-4135-8B7C-AAF92947CB0E}" type="presParOf" srcId="{2DBCC56A-FC67-455B-9C40-DD030D02CE71}" destId="{006E8289-A61C-4D26-B6BF-6E87190D6C86}" srcOrd="1" destOrd="0" presId="urn:microsoft.com/office/officeart/2005/8/layout/chevronAccent+Icon"/>
    <dgm:cxn modelId="{44A1E989-E12F-47F4-BA66-4A4711E59EEA}" type="presParOf" srcId="{2DBCC56A-FC67-455B-9C40-DD030D02CE71}" destId="{5B6E4754-75D3-41F3-A9FC-BC807F3E1AA5}" srcOrd="2" destOrd="0" presId="urn:microsoft.com/office/officeart/2005/8/layout/chevronAccent+Icon"/>
    <dgm:cxn modelId="{54A5A73A-25A0-46C5-8F41-0BD9BAF6DF3C}" type="presParOf" srcId="{5B6E4754-75D3-41F3-A9FC-BC807F3E1AA5}" destId="{91830EBD-EC3F-4BED-946D-CCC514BCA1CE}" srcOrd="0" destOrd="0" presId="urn:microsoft.com/office/officeart/2005/8/layout/chevronAccent+Icon"/>
    <dgm:cxn modelId="{ABDF3134-A8E6-44C9-85F8-A28E33CB712D}" type="presParOf" srcId="{5B6E4754-75D3-41F3-A9FC-BC807F3E1AA5}" destId="{15A3E12B-BE49-40C5-AB48-CE9317DA06DC}" srcOrd="1" destOrd="0" presId="urn:microsoft.com/office/officeart/2005/8/layout/chevronAccent+Icon"/>
    <dgm:cxn modelId="{C737CE3C-C0EC-4050-AB5F-E43A6D93F6D0}" type="presParOf" srcId="{2DBCC56A-FC67-455B-9C40-DD030D02CE71}" destId="{B80803D3-5552-4AD6-95BD-A86577D562E3}" srcOrd="3" destOrd="0" presId="urn:microsoft.com/office/officeart/2005/8/layout/chevronAccent+Icon"/>
    <dgm:cxn modelId="{2E4C908E-DC7B-4659-A650-CE3530BB3538}" type="presParOf" srcId="{2DBCC56A-FC67-455B-9C40-DD030D02CE71}" destId="{FBBE72C4-05CD-4AA6-BF30-E63B51B98D56}" srcOrd="4" destOrd="0" presId="urn:microsoft.com/office/officeart/2005/8/layout/chevronAccent+Icon"/>
    <dgm:cxn modelId="{0190A420-888B-4189-BA88-5E2D04A3BF16}" type="presParOf" srcId="{FBBE72C4-05CD-4AA6-BF30-E63B51B98D56}" destId="{0392FC9D-9331-4E5F-BFA1-8DBA84F37160}" srcOrd="0" destOrd="0" presId="urn:microsoft.com/office/officeart/2005/8/layout/chevronAccent+Icon"/>
    <dgm:cxn modelId="{9EADEAFB-5930-4219-AF1F-F9282EAB7D19}" type="presParOf" srcId="{FBBE72C4-05CD-4AA6-BF30-E63B51B98D56}" destId="{206AF3E6-04DD-4E13-8D26-7FF4645CAD98}" srcOrd="1" destOrd="0" presId="urn:microsoft.com/office/officeart/2005/8/layout/chevronAccent+Icon"/>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0496C-8EAE-4093-AB4A-07168359FA15}">
      <dsp:nvSpPr>
        <dsp:cNvPr id="0" name=""/>
        <dsp:cNvSpPr/>
      </dsp:nvSpPr>
      <dsp:spPr>
        <a:xfrm>
          <a:off x="952"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111DD1-181E-40DE-8ECE-4E845E207338}">
      <dsp:nvSpPr>
        <dsp:cNvPr id="0" name=""/>
        <dsp:cNvSpPr/>
      </dsp:nvSpPr>
      <dsp:spPr>
        <a:xfrm>
          <a:off x="639127"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Introduction</a:t>
          </a:r>
        </a:p>
      </dsp:txBody>
      <dsp:txXfrm>
        <a:off x="666183" y="2389980"/>
        <a:ext cx="1966775" cy="869646"/>
      </dsp:txXfrm>
    </dsp:sp>
    <dsp:sp modelId="{91830EBD-EC3F-4BED-946D-CCC514BCA1CE}">
      <dsp:nvSpPr>
        <dsp:cNvPr id="0" name=""/>
        <dsp:cNvSpPr/>
      </dsp:nvSpPr>
      <dsp:spPr>
        <a:xfrm>
          <a:off x="2734468"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A3E12B-BE49-40C5-AB48-CE9317DA06DC}">
      <dsp:nvSpPr>
        <dsp:cNvPr id="0" name=""/>
        <dsp:cNvSpPr/>
      </dsp:nvSpPr>
      <dsp:spPr>
        <a:xfrm>
          <a:off x="3372643"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PCB Design</a:t>
          </a:r>
        </a:p>
      </dsp:txBody>
      <dsp:txXfrm>
        <a:off x="3399699" y="2389980"/>
        <a:ext cx="1966775" cy="869646"/>
      </dsp:txXfrm>
    </dsp:sp>
    <dsp:sp modelId="{0392FC9D-9331-4E5F-BFA1-8DBA84F37160}">
      <dsp:nvSpPr>
        <dsp:cNvPr id="0" name=""/>
        <dsp:cNvSpPr/>
      </dsp:nvSpPr>
      <dsp:spPr>
        <a:xfrm>
          <a:off x="5467985" y="2131984"/>
          <a:ext cx="2393156" cy="923758"/>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6AF3E6-04DD-4E13-8D26-7FF4645CAD98}">
      <dsp:nvSpPr>
        <dsp:cNvPr id="0" name=""/>
        <dsp:cNvSpPr/>
      </dsp:nvSpPr>
      <dsp:spPr>
        <a:xfrm>
          <a:off x="6106160" y="2362924"/>
          <a:ext cx="2020887" cy="9237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latin typeface="Arial" panose="020B0604020202020204" pitchFamily="34" charset="0"/>
              <a:cs typeface="Arial" panose="020B0604020202020204" pitchFamily="34" charset="0"/>
            </a:rPr>
            <a:t>Software Development</a:t>
          </a:r>
        </a:p>
      </dsp:txBody>
      <dsp:txXfrm>
        <a:off x="6133216" y="2389980"/>
        <a:ext cx="1966775" cy="869646"/>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A1E09-6DA0-4FB2-9A52-7F19C5050BA3}" type="datetimeFigureOut">
              <a:rPr lang="en-US" smtClean="0"/>
              <a:t>3/5/2022</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02796-1FEB-42F9-A395-8F5885951D45}" type="slidenum">
              <a:rPr lang="en-US" smtClean="0"/>
              <a:t>‹#›</a:t>
            </a:fld>
            <a:endParaRPr lang="en-US"/>
          </a:p>
        </p:txBody>
      </p:sp>
    </p:spTree>
    <p:extLst>
      <p:ext uri="{BB962C8B-B14F-4D97-AF65-F5344CB8AC3E}">
        <p14:creationId xmlns:p14="http://schemas.microsoft.com/office/powerpoint/2010/main" val="4258024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602796-1FEB-42F9-A395-8F5885951D45}" type="slidenum">
              <a:rPr lang="en-US" smtClean="0"/>
              <a:t>1</a:t>
            </a:fld>
            <a:endParaRPr lang="en-US"/>
          </a:p>
        </p:txBody>
      </p:sp>
    </p:spTree>
    <p:extLst>
      <p:ext uri="{BB962C8B-B14F-4D97-AF65-F5344CB8AC3E}">
        <p14:creationId xmlns:p14="http://schemas.microsoft.com/office/powerpoint/2010/main" val="304859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Fritzing is an excellent open-source educational PCB design tool that usually used for quick prototyping. Let’s create a Fritzing project and design our PCB prototype.</a:t>
            </a:r>
          </a:p>
        </p:txBody>
      </p:sp>
      <p:sp>
        <p:nvSpPr>
          <p:cNvPr id="4" name="Номер слайда 3"/>
          <p:cNvSpPr>
            <a:spLocks noGrp="1"/>
          </p:cNvSpPr>
          <p:nvPr>
            <p:ph type="sldNum" sz="quarter" idx="10"/>
          </p:nvPr>
        </p:nvSpPr>
        <p:spPr/>
        <p:txBody>
          <a:bodyPr/>
          <a:lstStyle/>
          <a:p>
            <a:fld id="{E2602796-1FEB-42F9-A395-8F5885951D45}" type="slidenum">
              <a:rPr lang="en-US" smtClean="0"/>
              <a:t>11</a:t>
            </a:fld>
            <a:endParaRPr lang="en-US"/>
          </a:p>
        </p:txBody>
      </p:sp>
    </p:spTree>
    <p:extLst>
      <p:ext uri="{BB962C8B-B14F-4D97-AF65-F5344CB8AC3E}">
        <p14:creationId xmlns:p14="http://schemas.microsoft.com/office/powerpoint/2010/main" val="1335919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Script at :  https://github.com/UNEPG/fritzing-obc-blank</a:t>
            </a:r>
          </a:p>
        </p:txBody>
      </p:sp>
      <p:sp>
        <p:nvSpPr>
          <p:cNvPr id="4" name="Номер слайда 3"/>
          <p:cNvSpPr>
            <a:spLocks noGrp="1"/>
          </p:cNvSpPr>
          <p:nvPr>
            <p:ph type="sldNum" sz="quarter" idx="10"/>
          </p:nvPr>
        </p:nvSpPr>
        <p:spPr/>
        <p:txBody>
          <a:bodyPr/>
          <a:lstStyle/>
          <a:p>
            <a:fld id="{E2602796-1FEB-42F9-A395-8F5885951D45}" type="slidenum">
              <a:rPr lang="en-US" smtClean="0"/>
              <a:t>12</a:t>
            </a:fld>
            <a:endParaRPr lang="en-US"/>
          </a:p>
        </p:txBody>
      </p:sp>
    </p:spTree>
    <p:extLst>
      <p:ext uri="{BB962C8B-B14F-4D97-AF65-F5344CB8AC3E}">
        <p14:creationId xmlns:p14="http://schemas.microsoft.com/office/powerpoint/2010/main" val="3026860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KiCad is one of the most popular PCB designing software in the electronic industry and has been widely used for many other projects. </a:t>
            </a:r>
          </a:p>
        </p:txBody>
      </p:sp>
      <p:sp>
        <p:nvSpPr>
          <p:cNvPr id="4" name="Номер слайда 3"/>
          <p:cNvSpPr>
            <a:spLocks noGrp="1"/>
          </p:cNvSpPr>
          <p:nvPr>
            <p:ph type="sldNum" sz="quarter" idx="10"/>
          </p:nvPr>
        </p:nvSpPr>
        <p:spPr/>
        <p:txBody>
          <a:bodyPr/>
          <a:lstStyle/>
          <a:p>
            <a:fld id="{E2602796-1FEB-42F9-A395-8F5885951D45}" type="slidenum">
              <a:rPr lang="en-US" smtClean="0"/>
              <a:t>13</a:t>
            </a:fld>
            <a:endParaRPr lang="en-US"/>
          </a:p>
        </p:txBody>
      </p:sp>
    </p:spTree>
    <p:extLst>
      <p:ext uri="{BB962C8B-B14F-4D97-AF65-F5344CB8AC3E}">
        <p14:creationId xmlns:p14="http://schemas.microsoft.com/office/powerpoint/2010/main" val="189067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We need 3.3V, 5V power supply, Ground, I2C  and UART lines from the raspberry Pi. </a:t>
            </a:r>
          </a:p>
        </p:txBody>
      </p:sp>
      <p:sp>
        <p:nvSpPr>
          <p:cNvPr id="4" name="Номер слайда 3"/>
          <p:cNvSpPr>
            <a:spLocks noGrp="1"/>
          </p:cNvSpPr>
          <p:nvPr>
            <p:ph type="sldNum" sz="quarter" idx="10"/>
          </p:nvPr>
        </p:nvSpPr>
        <p:spPr/>
        <p:txBody>
          <a:bodyPr/>
          <a:lstStyle/>
          <a:p>
            <a:fld id="{E2602796-1FEB-42F9-A395-8F5885951D45}" type="slidenum">
              <a:rPr lang="en-US" smtClean="0"/>
              <a:t>14</a:t>
            </a:fld>
            <a:endParaRPr lang="en-US"/>
          </a:p>
        </p:txBody>
      </p:sp>
    </p:spTree>
    <p:extLst>
      <p:ext uri="{BB962C8B-B14F-4D97-AF65-F5344CB8AC3E}">
        <p14:creationId xmlns:p14="http://schemas.microsoft.com/office/powerpoint/2010/main" val="3368055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We need 3.3V, 5V power supply, Ground, I2C  and UART lines from the raspberry Pi. </a:t>
            </a:r>
          </a:p>
        </p:txBody>
      </p:sp>
      <p:sp>
        <p:nvSpPr>
          <p:cNvPr id="4" name="Номер слайда 3"/>
          <p:cNvSpPr>
            <a:spLocks noGrp="1"/>
          </p:cNvSpPr>
          <p:nvPr>
            <p:ph type="sldNum" sz="quarter" idx="10"/>
          </p:nvPr>
        </p:nvSpPr>
        <p:spPr/>
        <p:txBody>
          <a:bodyPr/>
          <a:lstStyle/>
          <a:p>
            <a:fld id="{E2602796-1FEB-42F9-A395-8F5885951D45}" type="slidenum">
              <a:rPr lang="en-US" smtClean="0"/>
              <a:t>15</a:t>
            </a:fld>
            <a:endParaRPr lang="en-US"/>
          </a:p>
        </p:txBody>
      </p:sp>
    </p:spTree>
    <p:extLst>
      <p:ext uri="{BB962C8B-B14F-4D97-AF65-F5344CB8AC3E}">
        <p14:creationId xmlns:p14="http://schemas.microsoft.com/office/powerpoint/2010/main" val="4004476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We need 3.3V, 5V power supply, Ground, I2C  and UART lines from the raspberry Pi. </a:t>
            </a:r>
          </a:p>
        </p:txBody>
      </p:sp>
      <p:sp>
        <p:nvSpPr>
          <p:cNvPr id="4" name="Номер слайда 3"/>
          <p:cNvSpPr>
            <a:spLocks noGrp="1"/>
          </p:cNvSpPr>
          <p:nvPr>
            <p:ph type="sldNum" sz="quarter" idx="10"/>
          </p:nvPr>
        </p:nvSpPr>
        <p:spPr/>
        <p:txBody>
          <a:bodyPr/>
          <a:lstStyle/>
          <a:p>
            <a:fld id="{E2602796-1FEB-42F9-A395-8F5885951D45}" type="slidenum">
              <a:rPr lang="en-US" smtClean="0"/>
              <a:t>16</a:t>
            </a:fld>
            <a:endParaRPr lang="en-US"/>
          </a:p>
        </p:txBody>
      </p:sp>
    </p:spTree>
    <p:extLst>
      <p:ext uri="{BB962C8B-B14F-4D97-AF65-F5344CB8AC3E}">
        <p14:creationId xmlns:p14="http://schemas.microsoft.com/office/powerpoint/2010/main" val="477172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Script at :  https://github.com/UNEPG/kicad-obc-blank</a:t>
            </a:r>
          </a:p>
          <a:p>
            <a:endParaRPr lang="en-US" dirty="0"/>
          </a:p>
        </p:txBody>
      </p:sp>
      <p:sp>
        <p:nvSpPr>
          <p:cNvPr id="4" name="Номер слайда 3"/>
          <p:cNvSpPr>
            <a:spLocks noGrp="1"/>
          </p:cNvSpPr>
          <p:nvPr>
            <p:ph type="sldNum" sz="quarter" idx="10"/>
          </p:nvPr>
        </p:nvSpPr>
        <p:spPr/>
        <p:txBody>
          <a:bodyPr/>
          <a:lstStyle/>
          <a:p>
            <a:fld id="{E2602796-1FEB-42F9-A395-8F5885951D45}" type="slidenum">
              <a:rPr lang="en-US" smtClean="0"/>
              <a:t>17</a:t>
            </a:fld>
            <a:endParaRPr lang="en-US"/>
          </a:p>
        </p:txBody>
      </p:sp>
    </p:spTree>
    <p:extLst>
      <p:ext uri="{BB962C8B-B14F-4D97-AF65-F5344CB8AC3E}">
        <p14:creationId xmlns:p14="http://schemas.microsoft.com/office/powerpoint/2010/main" val="3957424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this lesson, we have learned how to plan and design an OBC using Fritzing and KiCad. In the next lesson we are going to introduce you one of the most popular programming languages in the world. </a:t>
            </a:r>
          </a:p>
          <a:p>
            <a:r>
              <a:rPr lang="en-US" dirty="0"/>
              <a:t>See you on the next lesson, I wish you enjoy your study and have a nice day!</a:t>
            </a:r>
          </a:p>
        </p:txBody>
      </p:sp>
      <p:sp>
        <p:nvSpPr>
          <p:cNvPr id="4" name="Номер слайда 3"/>
          <p:cNvSpPr>
            <a:spLocks noGrp="1"/>
          </p:cNvSpPr>
          <p:nvPr>
            <p:ph type="sldNum" sz="quarter" idx="10"/>
          </p:nvPr>
        </p:nvSpPr>
        <p:spPr/>
        <p:txBody>
          <a:bodyPr/>
          <a:lstStyle/>
          <a:p>
            <a:fld id="{E2602796-1FEB-42F9-A395-8F5885951D45}" type="slidenum">
              <a:rPr lang="en-US" smtClean="0"/>
              <a:t>18</a:t>
            </a:fld>
            <a:endParaRPr lang="en-US"/>
          </a:p>
        </p:txBody>
      </p:sp>
    </p:spTree>
    <p:extLst>
      <p:ext uri="{BB962C8B-B14F-4D97-AF65-F5344CB8AC3E}">
        <p14:creationId xmlns:p14="http://schemas.microsoft.com/office/powerpoint/2010/main" val="1510386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Номер слайда 3"/>
          <p:cNvSpPr>
            <a:spLocks noGrp="1"/>
          </p:cNvSpPr>
          <p:nvPr>
            <p:ph type="sldNum" sz="quarter" idx="10"/>
          </p:nvPr>
        </p:nvSpPr>
        <p:spPr/>
        <p:txBody>
          <a:bodyPr/>
          <a:lstStyle/>
          <a:p>
            <a:fld id="{E2602796-1FEB-42F9-A395-8F5885951D45}" type="slidenum">
              <a:rPr lang="en-US" smtClean="0"/>
              <a:t>19</a:t>
            </a:fld>
            <a:endParaRPr lang="en-US"/>
          </a:p>
        </p:txBody>
      </p:sp>
    </p:spTree>
    <p:extLst>
      <p:ext uri="{BB962C8B-B14F-4D97-AF65-F5344CB8AC3E}">
        <p14:creationId xmlns:p14="http://schemas.microsoft.com/office/powerpoint/2010/main" val="2909626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the previous lecture we have learned about OBC, it’s hardware components and main functions. In the beginning of this lecture, we will introduce the Astro-Pi project, and then we will familiarize ourselves with one of the most popular hardware communication interface called I2C, then We will introduce you the process of planning and designing a PCB, and in the end  we will design a minimal OBC PCB using Fritzing and KiCad.</a:t>
            </a:r>
          </a:p>
        </p:txBody>
      </p:sp>
      <p:sp>
        <p:nvSpPr>
          <p:cNvPr id="4" name="Номер слайда 3"/>
          <p:cNvSpPr>
            <a:spLocks noGrp="1"/>
          </p:cNvSpPr>
          <p:nvPr>
            <p:ph type="sldNum" sz="quarter" idx="10"/>
          </p:nvPr>
        </p:nvSpPr>
        <p:spPr/>
        <p:txBody>
          <a:bodyPr/>
          <a:lstStyle/>
          <a:p>
            <a:fld id="{E2602796-1FEB-42F9-A395-8F5885951D45}" type="slidenum">
              <a:rPr lang="en-US" smtClean="0"/>
              <a:t>3</a:t>
            </a:fld>
            <a:endParaRPr lang="en-US"/>
          </a:p>
        </p:txBody>
      </p:sp>
    </p:spTree>
    <p:extLst>
      <p:ext uri="{BB962C8B-B14F-4D97-AF65-F5344CB8AC3E}">
        <p14:creationId xmlns:p14="http://schemas.microsoft.com/office/powerpoint/2010/main" val="276937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the previous lecture we have learned about OBC, it’s hardware components and main functions. In the beginning of this lecture, we will introduce the Astro-Pi project, and then we will familiarize ourselves with one of the most popular hardware communication interface called I2C, We will introduce you the process of planning and designing a PCB, and in the end  we will design a minimal OBC PCB using Fritzing and KiCad.</a:t>
            </a:r>
          </a:p>
        </p:txBody>
      </p:sp>
      <p:sp>
        <p:nvSpPr>
          <p:cNvPr id="4" name="Номер слайда 3"/>
          <p:cNvSpPr>
            <a:spLocks noGrp="1"/>
          </p:cNvSpPr>
          <p:nvPr>
            <p:ph type="sldNum" sz="quarter" idx="10"/>
          </p:nvPr>
        </p:nvSpPr>
        <p:spPr/>
        <p:txBody>
          <a:bodyPr/>
          <a:lstStyle/>
          <a:p>
            <a:fld id="{E2602796-1FEB-42F9-A395-8F5885951D45}" type="slidenum">
              <a:rPr lang="en-US" smtClean="0"/>
              <a:t>4</a:t>
            </a:fld>
            <a:endParaRPr lang="en-US"/>
          </a:p>
        </p:txBody>
      </p:sp>
    </p:spTree>
    <p:extLst>
      <p:ext uri="{BB962C8B-B14F-4D97-AF65-F5344CB8AC3E}">
        <p14:creationId xmlns:p14="http://schemas.microsoft.com/office/powerpoint/2010/main" val="149690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the previous lecture we have learned about OBC, it’s hardware components and main functions. In the beginning of this lecture, we will introduce the Astro-Pi project, and then we will familiarize ourselves with one of the most popular hardware communication interface called I2C, We will introduce you the process of planning and designing a PCB, and in the end  we will design a minimal OBC PCB using Fritzing and KiCad.</a:t>
            </a:r>
          </a:p>
        </p:txBody>
      </p:sp>
      <p:sp>
        <p:nvSpPr>
          <p:cNvPr id="4" name="Номер слайда 3"/>
          <p:cNvSpPr>
            <a:spLocks noGrp="1"/>
          </p:cNvSpPr>
          <p:nvPr>
            <p:ph type="sldNum" sz="quarter" idx="10"/>
          </p:nvPr>
        </p:nvSpPr>
        <p:spPr/>
        <p:txBody>
          <a:bodyPr/>
          <a:lstStyle/>
          <a:p>
            <a:fld id="{E2602796-1FEB-42F9-A395-8F5885951D45}" type="slidenum">
              <a:rPr lang="en-US" smtClean="0"/>
              <a:t>5</a:t>
            </a:fld>
            <a:endParaRPr lang="en-US"/>
          </a:p>
        </p:txBody>
      </p:sp>
    </p:spTree>
    <p:extLst>
      <p:ext uri="{BB962C8B-B14F-4D97-AF65-F5344CB8AC3E}">
        <p14:creationId xmlns:p14="http://schemas.microsoft.com/office/powerpoint/2010/main" val="2796347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i="0" dirty="0">
                <a:solidFill>
                  <a:srgbClr val="FFFFFF"/>
                </a:solidFill>
                <a:effectLst/>
                <a:latin typeface="Rubik"/>
              </a:rPr>
              <a:t>Astro Pi is a European Space Agency’s Educational project run in collaboration with the Raspberry Pi Foundation. Astro Pi is a space craft designed based on the Raspberry Pi and also includes several sensors for measuring humidity, temperature, acceleration, gyroscope and magnetometry and etc. </a:t>
            </a:r>
            <a:endParaRPr lang="en-US" dirty="0"/>
          </a:p>
        </p:txBody>
      </p:sp>
      <p:sp>
        <p:nvSpPr>
          <p:cNvPr id="4" name="Номер слайда 3"/>
          <p:cNvSpPr>
            <a:spLocks noGrp="1"/>
          </p:cNvSpPr>
          <p:nvPr>
            <p:ph type="sldNum" sz="quarter" idx="10"/>
          </p:nvPr>
        </p:nvSpPr>
        <p:spPr/>
        <p:txBody>
          <a:bodyPr/>
          <a:lstStyle/>
          <a:p>
            <a:fld id="{E2602796-1FEB-42F9-A395-8F5885951D45}" type="slidenum">
              <a:rPr lang="en-US" smtClean="0"/>
              <a:t>6</a:t>
            </a:fld>
            <a:endParaRPr lang="en-US"/>
          </a:p>
        </p:txBody>
      </p:sp>
    </p:spTree>
    <p:extLst>
      <p:ext uri="{BB962C8B-B14F-4D97-AF65-F5344CB8AC3E}">
        <p14:creationId xmlns:p14="http://schemas.microsoft.com/office/powerpoint/2010/main" val="278800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i="0" dirty="0">
                <a:solidFill>
                  <a:srgbClr val="FFFFFF"/>
                </a:solidFill>
                <a:effectLst/>
                <a:latin typeface="Rubik"/>
              </a:rPr>
              <a:t>Astro Pi is a European Space Agency’s Educational project run in collaboration with the Raspberry Pi Foundation. Astro Pi is a space craft designed based on the Raspberry Pi and also includes several sensors for measuring humidity, temperature, acceleration, gyroscope and magnetometry and etc. </a:t>
            </a:r>
            <a:endParaRPr lang="en-US" dirty="0"/>
          </a:p>
        </p:txBody>
      </p:sp>
      <p:sp>
        <p:nvSpPr>
          <p:cNvPr id="4" name="Номер слайда 3"/>
          <p:cNvSpPr>
            <a:spLocks noGrp="1"/>
          </p:cNvSpPr>
          <p:nvPr>
            <p:ph type="sldNum" sz="quarter" idx="10"/>
          </p:nvPr>
        </p:nvSpPr>
        <p:spPr/>
        <p:txBody>
          <a:bodyPr/>
          <a:lstStyle/>
          <a:p>
            <a:fld id="{E2602796-1FEB-42F9-A395-8F5885951D45}" type="slidenum">
              <a:rPr lang="en-US" smtClean="0"/>
              <a:t>7</a:t>
            </a:fld>
            <a:endParaRPr lang="en-US"/>
          </a:p>
        </p:txBody>
      </p:sp>
    </p:spTree>
    <p:extLst>
      <p:ext uri="{BB962C8B-B14F-4D97-AF65-F5344CB8AC3E}">
        <p14:creationId xmlns:p14="http://schemas.microsoft.com/office/powerpoint/2010/main" val="4154623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Many hardware devices, like Astro Pi and it’s sensors communicates with each other using one or more hardware interfaces and protocols. What we are going to introduce you today is the most popular and easy to use communication protocol named I2C.</a:t>
            </a:r>
          </a:p>
        </p:txBody>
      </p:sp>
      <p:sp>
        <p:nvSpPr>
          <p:cNvPr id="4" name="Номер слайда 3"/>
          <p:cNvSpPr>
            <a:spLocks noGrp="1"/>
          </p:cNvSpPr>
          <p:nvPr>
            <p:ph type="sldNum" sz="quarter" idx="10"/>
          </p:nvPr>
        </p:nvSpPr>
        <p:spPr/>
        <p:txBody>
          <a:bodyPr/>
          <a:lstStyle/>
          <a:p>
            <a:fld id="{E2602796-1FEB-42F9-A395-8F5885951D45}" type="slidenum">
              <a:rPr lang="en-US" smtClean="0"/>
              <a:t>8</a:t>
            </a:fld>
            <a:endParaRPr lang="en-US"/>
          </a:p>
        </p:txBody>
      </p:sp>
    </p:spTree>
    <p:extLst>
      <p:ext uri="{BB962C8B-B14F-4D97-AF65-F5344CB8AC3E}">
        <p14:creationId xmlns:p14="http://schemas.microsoft.com/office/powerpoint/2010/main" val="1183372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00:00:01,000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00:00:03,700</a:t>
            </a:r>
          </a:p>
          <a:p>
            <a:r>
              <a:rPr lang="en-US" b="0" dirty="0">
                <a:solidFill>
                  <a:srgbClr val="D4D4D4"/>
                </a:solidFill>
                <a:effectLst/>
                <a:latin typeface="Consolas" panose="020B0609020204030204" pitchFamily="49" charset="0"/>
              </a:rPr>
              <a:t>I2C is a simple two wire serial protocol</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00:00:03,700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00:00:04,866</a:t>
            </a:r>
          </a:p>
          <a:p>
            <a:r>
              <a:rPr lang="en-US" b="0" dirty="0">
                <a:solidFill>
                  <a:srgbClr val="D4D4D4"/>
                </a:solidFill>
                <a:effectLst/>
                <a:latin typeface="Consolas" panose="020B0609020204030204" pitchFamily="49" charset="0"/>
              </a:rPr>
              <a:t>used to communicate</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2</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00:00:04,900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00:00:07,833</a:t>
            </a:r>
          </a:p>
          <a:p>
            <a:r>
              <a:rPr lang="en-US" b="0" dirty="0">
                <a:solidFill>
                  <a:srgbClr val="D4D4D4"/>
                </a:solidFill>
                <a:effectLst/>
                <a:latin typeface="Consolas" panose="020B0609020204030204" pitchFamily="49" charset="0"/>
              </a:rPr>
              <a:t>between two devices or chips in an embedded system</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3</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00:00:08,766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00:00:11,600</a:t>
            </a:r>
          </a:p>
          <a:p>
            <a:r>
              <a:rPr lang="en-US" b="0" dirty="0">
                <a:solidFill>
                  <a:srgbClr val="D4D4D4"/>
                </a:solidFill>
                <a:effectLst/>
                <a:latin typeface="Consolas" panose="020B0609020204030204" pitchFamily="49" charset="0"/>
              </a:rPr>
              <a:t>it has two lines, </a:t>
            </a:r>
            <a:r>
              <a:rPr lang="en-US" b="0" dirty="0" err="1">
                <a:solidFill>
                  <a:srgbClr val="D4D4D4"/>
                </a:solidFill>
                <a:effectLst/>
                <a:latin typeface="Consolas" panose="020B0609020204030204" pitchFamily="49" charset="0"/>
              </a:rPr>
              <a:t>scl</a:t>
            </a:r>
            <a:r>
              <a:rPr lang="en-US" b="0" dirty="0">
                <a:solidFill>
                  <a:srgbClr val="D4D4D4"/>
                </a:solidFill>
                <a:effectLst/>
                <a:latin typeface="Consolas" panose="020B0609020204030204" pitchFamily="49" charset="0"/>
              </a:rPr>
              <a:t> and </a:t>
            </a:r>
            <a:r>
              <a:rPr lang="en-US" b="0" dirty="0" err="1">
                <a:solidFill>
                  <a:srgbClr val="D4D4D4"/>
                </a:solidFill>
                <a:effectLst/>
                <a:latin typeface="Consolas" panose="020B0609020204030204" pitchFamily="49" charset="0"/>
              </a:rPr>
              <a:t>sda</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4</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00:00:12,666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00:00:16,166</a:t>
            </a:r>
          </a:p>
          <a:p>
            <a:r>
              <a:rPr lang="en-US" b="0" dirty="0" err="1">
                <a:solidFill>
                  <a:srgbClr val="D4D4D4"/>
                </a:solidFill>
                <a:effectLst/>
                <a:latin typeface="Consolas" panose="020B0609020204030204" pitchFamily="49" charset="0"/>
              </a:rPr>
              <a:t>scl</a:t>
            </a:r>
            <a:r>
              <a:rPr lang="en-US" b="0" dirty="0">
                <a:solidFill>
                  <a:srgbClr val="D4D4D4"/>
                </a:solidFill>
                <a:effectLst/>
                <a:latin typeface="Consolas" panose="020B0609020204030204" pitchFamily="49" charset="0"/>
              </a:rPr>
              <a:t> is used for clock and </a:t>
            </a:r>
            <a:r>
              <a:rPr lang="en-US" b="0" dirty="0" err="1">
                <a:solidFill>
                  <a:srgbClr val="D4D4D4"/>
                </a:solidFill>
                <a:effectLst/>
                <a:latin typeface="Consolas" panose="020B0609020204030204" pitchFamily="49" charset="0"/>
              </a:rPr>
              <a:t>sda</a:t>
            </a:r>
            <a:r>
              <a:rPr lang="en-US" b="0" dirty="0">
                <a:solidFill>
                  <a:srgbClr val="D4D4D4"/>
                </a:solidFill>
                <a:effectLst/>
                <a:latin typeface="Consolas" panose="020B0609020204030204" pitchFamily="49" charset="0"/>
              </a:rPr>
              <a:t> is used for data</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5</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00:00:17,166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00:00:20,233</a:t>
            </a:r>
          </a:p>
          <a:p>
            <a:r>
              <a:rPr lang="en-US" b="0" dirty="0" err="1">
                <a:solidFill>
                  <a:srgbClr val="D4D4D4"/>
                </a:solidFill>
                <a:effectLst/>
                <a:latin typeface="Consolas" panose="020B0609020204030204" pitchFamily="49" charset="0"/>
              </a:rPr>
              <a:t>spi</a:t>
            </a:r>
            <a:r>
              <a:rPr lang="en-US" b="0" dirty="0">
                <a:solidFill>
                  <a:srgbClr val="D4D4D4"/>
                </a:solidFill>
                <a:effectLst/>
                <a:latin typeface="Consolas" panose="020B0609020204030204" pitchFamily="49" charset="0"/>
              </a:rPr>
              <a:t> is a four wire serial communication protocol</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6</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00:00:20,333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00:00:22,633</a:t>
            </a:r>
          </a:p>
          <a:p>
            <a:r>
              <a:rPr lang="en-US" b="0" dirty="0">
                <a:solidFill>
                  <a:srgbClr val="D4D4D4"/>
                </a:solidFill>
                <a:effectLst/>
                <a:latin typeface="Consolas" panose="020B0609020204030204" pitchFamily="49" charset="0"/>
              </a:rPr>
              <a:t>and it follows master slave architecture</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7</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00:00:23,400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00:00:26,300</a:t>
            </a:r>
          </a:p>
          <a:p>
            <a:r>
              <a:rPr lang="en-US" b="0" dirty="0">
                <a:solidFill>
                  <a:srgbClr val="D4D4D4"/>
                </a:solidFill>
                <a:effectLst/>
                <a:latin typeface="Consolas" panose="020B0609020204030204" pitchFamily="49" charset="0"/>
              </a:rPr>
              <a:t>there are differences between I two c and </a:t>
            </a:r>
            <a:r>
              <a:rPr lang="en-US" b="0" dirty="0" err="1">
                <a:solidFill>
                  <a:srgbClr val="D4D4D4"/>
                </a:solidFill>
                <a:effectLst/>
                <a:latin typeface="Consolas" panose="020B0609020204030204" pitchFamily="49" charset="0"/>
              </a:rPr>
              <a:t>spi</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8</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00:00:26,300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00:00:29,166</a:t>
            </a:r>
          </a:p>
          <a:p>
            <a:r>
              <a:rPr lang="en-US" b="0" dirty="0">
                <a:solidFill>
                  <a:srgbClr val="D4D4D4"/>
                </a:solidFill>
                <a:effectLst/>
                <a:latin typeface="Consolas" panose="020B0609020204030204" pitchFamily="49" charset="0"/>
              </a:rPr>
              <a:t>such as I two c is half duplex communication</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9</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00:00:29,233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00:00:32,066</a:t>
            </a:r>
          </a:p>
          <a:p>
            <a:r>
              <a:rPr lang="en-US" b="0" dirty="0">
                <a:solidFill>
                  <a:srgbClr val="D4D4D4"/>
                </a:solidFill>
                <a:effectLst/>
                <a:latin typeface="Consolas" panose="020B0609020204030204" pitchFamily="49" charset="0"/>
              </a:rPr>
              <a:t>and </a:t>
            </a:r>
            <a:r>
              <a:rPr lang="en-US" b="0" dirty="0" err="1">
                <a:solidFill>
                  <a:srgbClr val="D4D4D4"/>
                </a:solidFill>
                <a:effectLst/>
                <a:latin typeface="Consolas" panose="020B0609020204030204" pitchFamily="49" charset="0"/>
              </a:rPr>
              <a:t>spi</a:t>
            </a:r>
            <a:r>
              <a:rPr lang="en-US" b="0" dirty="0">
                <a:solidFill>
                  <a:srgbClr val="D4D4D4"/>
                </a:solidFill>
                <a:effectLst/>
                <a:latin typeface="Consolas" panose="020B0609020204030204" pitchFamily="49" charset="0"/>
              </a:rPr>
              <a:t> is full duplex communication</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00:00:32,433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00:00:35,600</a:t>
            </a:r>
          </a:p>
          <a:p>
            <a:r>
              <a:rPr lang="en-US" b="0" dirty="0">
                <a:solidFill>
                  <a:srgbClr val="D4D4D4"/>
                </a:solidFill>
                <a:effectLst/>
                <a:latin typeface="Consolas" panose="020B0609020204030204" pitchFamily="49" charset="0"/>
              </a:rPr>
              <a:t>it supports multi master and multi slave</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00:00:35,600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00:00:37,833</a:t>
            </a:r>
          </a:p>
          <a:p>
            <a:r>
              <a:rPr lang="en-US" b="0" dirty="0">
                <a:solidFill>
                  <a:srgbClr val="D4D4D4"/>
                </a:solidFill>
                <a:effectLst/>
                <a:latin typeface="Consolas" panose="020B0609020204030204" pitchFamily="49" charset="0"/>
              </a:rPr>
              <a:t>and </a:t>
            </a:r>
            <a:r>
              <a:rPr lang="en-US" b="0" dirty="0" err="1">
                <a:solidFill>
                  <a:srgbClr val="D4D4D4"/>
                </a:solidFill>
                <a:effectLst/>
                <a:latin typeface="Consolas" panose="020B0609020204030204" pitchFamily="49" charset="0"/>
              </a:rPr>
              <a:t>spi</a:t>
            </a:r>
            <a:r>
              <a:rPr lang="en-US" b="0" dirty="0">
                <a:solidFill>
                  <a:srgbClr val="D4D4D4"/>
                </a:solidFill>
                <a:effectLst/>
                <a:latin typeface="Consolas" panose="020B0609020204030204" pitchFamily="49" charset="0"/>
              </a:rPr>
              <a:t> supports single master</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12</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00:00:38,133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00:00:40,266</a:t>
            </a:r>
          </a:p>
          <a:p>
            <a:r>
              <a:rPr lang="en-US" b="0" dirty="0">
                <a:solidFill>
                  <a:srgbClr val="D4D4D4"/>
                </a:solidFill>
                <a:effectLst/>
                <a:latin typeface="Consolas" panose="020B0609020204030204" pitchFamily="49" charset="0"/>
              </a:rPr>
              <a:t>i2c is a two wire protocol</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13</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00:00:40,266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00:00:42,833</a:t>
            </a:r>
          </a:p>
          <a:p>
            <a:r>
              <a:rPr lang="en-US" b="0" dirty="0">
                <a:solidFill>
                  <a:srgbClr val="D4D4D4"/>
                </a:solidFill>
                <a:effectLst/>
                <a:latin typeface="Consolas" panose="020B0609020204030204" pitchFamily="49" charset="0"/>
              </a:rPr>
              <a:t>and </a:t>
            </a:r>
            <a:r>
              <a:rPr lang="en-US" b="0" dirty="0" err="1">
                <a:solidFill>
                  <a:srgbClr val="D4D4D4"/>
                </a:solidFill>
                <a:effectLst/>
                <a:latin typeface="Consolas" panose="020B0609020204030204" pitchFamily="49" charset="0"/>
              </a:rPr>
              <a:t>spi</a:t>
            </a:r>
            <a:r>
              <a:rPr lang="en-US" b="0" dirty="0">
                <a:solidFill>
                  <a:srgbClr val="D4D4D4"/>
                </a:solidFill>
                <a:effectLst/>
                <a:latin typeface="Consolas" panose="020B0609020204030204" pitchFamily="49" charset="0"/>
              </a:rPr>
              <a:t> is a four wire protocol</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14</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00:00:43,133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00:00:45,166</a:t>
            </a:r>
          </a:p>
          <a:p>
            <a:r>
              <a:rPr lang="en-US" b="0" dirty="0">
                <a:solidFill>
                  <a:srgbClr val="D4D4D4"/>
                </a:solidFill>
                <a:effectLst/>
                <a:latin typeface="Consolas" panose="020B0609020204030204" pitchFamily="49" charset="0"/>
              </a:rPr>
              <a:t>i2c supports clock stretching</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15</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00:00:45,566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00:00:47,633</a:t>
            </a:r>
          </a:p>
          <a:p>
            <a:r>
              <a:rPr lang="en-US" b="0" dirty="0">
                <a:solidFill>
                  <a:srgbClr val="D4D4D4"/>
                </a:solidFill>
                <a:effectLst/>
                <a:latin typeface="Consolas" panose="020B0609020204030204" pitchFamily="49" charset="0"/>
              </a:rPr>
              <a:t>it is slower than </a:t>
            </a:r>
            <a:r>
              <a:rPr lang="en-US" b="0" dirty="0" err="1">
                <a:solidFill>
                  <a:srgbClr val="D4D4D4"/>
                </a:solidFill>
                <a:effectLst/>
                <a:latin typeface="Consolas" panose="020B0609020204030204" pitchFamily="49" charset="0"/>
              </a:rPr>
              <a:t>spi</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16</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00:00:49,066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00:00:52,700</a:t>
            </a:r>
          </a:p>
          <a:p>
            <a:r>
              <a:rPr lang="en-US" b="0" dirty="0">
                <a:solidFill>
                  <a:srgbClr val="D4D4D4"/>
                </a:solidFill>
                <a:effectLst/>
                <a:latin typeface="Consolas" panose="020B0609020204030204" pitchFamily="49" charset="0"/>
              </a:rPr>
              <a:t>it has extra overhead start and stop bits</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17</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00:00:53,533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00:00:55,533</a:t>
            </a:r>
          </a:p>
          <a:p>
            <a:r>
              <a:rPr lang="en-US" b="0" dirty="0">
                <a:solidFill>
                  <a:srgbClr val="D4D4D4"/>
                </a:solidFill>
                <a:effectLst/>
                <a:latin typeface="Consolas" panose="020B0609020204030204" pitchFamily="49" charset="0"/>
              </a:rPr>
              <a:t>it has an acknowledgment bit</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18</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00:00:55,533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00:00:57,133</a:t>
            </a:r>
          </a:p>
          <a:p>
            <a:r>
              <a:rPr lang="en-US" b="0" dirty="0">
                <a:solidFill>
                  <a:srgbClr val="D4D4D4"/>
                </a:solidFill>
                <a:effectLst/>
                <a:latin typeface="Consolas" panose="020B0609020204030204" pitchFamily="49" charset="0"/>
              </a:rPr>
              <a:t>after every bite of transfer</a:t>
            </a:r>
          </a:p>
          <a:p>
            <a:br>
              <a:rPr lang="en-US" b="0" dirty="0">
                <a:solidFill>
                  <a:srgbClr val="D4D4D4"/>
                </a:solidFill>
                <a:effectLst/>
                <a:latin typeface="Consolas" panose="020B0609020204030204" pitchFamily="49" charset="0"/>
              </a:rPr>
            </a:br>
            <a:r>
              <a:rPr lang="en-US" b="0" dirty="0">
                <a:solidFill>
                  <a:srgbClr val="B5CEA8"/>
                </a:solidFill>
                <a:effectLst/>
                <a:latin typeface="Consolas" panose="020B0609020204030204" pitchFamily="49" charset="0"/>
              </a:rPr>
              <a:t>19</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00:00:58,733 </a:t>
            </a:r>
            <a:r>
              <a:rPr lang="en-US" b="0" dirty="0">
                <a:solidFill>
                  <a:srgbClr val="569CD6"/>
                </a:solidFill>
                <a:effectLst/>
                <a:latin typeface="Consolas" panose="020B0609020204030204" pitchFamily="49" charset="0"/>
              </a:rPr>
              <a:t>--&gt;</a:t>
            </a:r>
            <a:r>
              <a:rPr lang="en-US" b="0" dirty="0">
                <a:solidFill>
                  <a:srgbClr val="D4D4D4"/>
                </a:solidFill>
                <a:effectLst/>
                <a:latin typeface="Consolas" panose="020B0609020204030204" pitchFamily="49" charset="0"/>
              </a:rPr>
              <a:t> 00:01:01,266</a:t>
            </a:r>
          </a:p>
          <a:p>
            <a:r>
              <a:rPr lang="en-US" b="0" dirty="0">
                <a:solidFill>
                  <a:srgbClr val="D4D4D4"/>
                </a:solidFill>
                <a:effectLst/>
                <a:latin typeface="Consolas" panose="020B0609020204030204" pitchFamily="49" charset="0"/>
              </a:rPr>
              <a:t>it has a pull up resistor requirement</a:t>
            </a:r>
          </a:p>
          <a:p>
            <a:br>
              <a:rPr lang="en-US" b="0" dirty="0">
                <a:solidFill>
                  <a:srgbClr val="D4D4D4"/>
                </a:solidFill>
                <a:effectLst/>
                <a:latin typeface="Consolas" panose="020B0609020204030204" pitchFamily="49" charset="0"/>
              </a:rPr>
            </a:br>
            <a:endParaRPr lang="en-US" dirty="0"/>
          </a:p>
        </p:txBody>
      </p:sp>
      <p:sp>
        <p:nvSpPr>
          <p:cNvPr id="4" name="Номер слайда 3"/>
          <p:cNvSpPr>
            <a:spLocks noGrp="1"/>
          </p:cNvSpPr>
          <p:nvPr>
            <p:ph type="sldNum" sz="quarter" idx="10"/>
          </p:nvPr>
        </p:nvSpPr>
        <p:spPr/>
        <p:txBody>
          <a:bodyPr/>
          <a:lstStyle/>
          <a:p>
            <a:fld id="{E2602796-1FEB-42F9-A395-8F5885951D45}" type="slidenum">
              <a:rPr lang="en-US" smtClean="0"/>
              <a:t>9</a:t>
            </a:fld>
            <a:endParaRPr lang="en-US"/>
          </a:p>
        </p:txBody>
      </p:sp>
    </p:spTree>
    <p:extLst>
      <p:ext uri="{BB962C8B-B14F-4D97-AF65-F5344CB8AC3E}">
        <p14:creationId xmlns:p14="http://schemas.microsoft.com/office/powerpoint/2010/main" val="75127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After getting inspiration from the Astro Pi project, we want to plan and design our own hardware PCB for space. We want an industry standard and powerful unit for computing, and I believe Raspberry Pi is a nice choice for that.</a:t>
            </a:r>
          </a:p>
          <a:p>
            <a:r>
              <a:rPr lang="en-US" dirty="0"/>
              <a:t>After selecting our MPU or the micro processing unit, now its time to decide which functions are the essentials ones for our mission that we want to include in our hardware design. </a:t>
            </a:r>
          </a:p>
          <a:p>
            <a:endParaRPr lang="en-US" dirty="0"/>
          </a:p>
          <a:p>
            <a:r>
              <a:rPr lang="en-US" dirty="0"/>
              <a:t>It is very common for space hardware to have sensors for measuring temperature, humidity and we also want that.</a:t>
            </a:r>
          </a:p>
          <a:p>
            <a:r>
              <a:rPr lang="en-US" dirty="0"/>
              <a:t>We also want to include </a:t>
            </a:r>
            <a:r>
              <a:rPr lang="en-US" dirty="0" err="1"/>
              <a:t>magnetemoter</a:t>
            </a:r>
            <a:r>
              <a:rPr lang="en-US" dirty="0"/>
              <a:t>, accelerometer and gyroscope in our PCB so that those data later can be used for locating the coordinates of the satellite and also for calculating the </a:t>
            </a:r>
            <a:r>
              <a:rPr lang="en-US" dirty="0" err="1"/>
              <a:t>spacecrafr’s</a:t>
            </a:r>
            <a:r>
              <a:rPr lang="en-US" dirty="0"/>
              <a:t> speed.</a:t>
            </a:r>
          </a:p>
          <a:p>
            <a:endParaRPr lang="en-US" dirty="0"/>
          </a:p>
          <a:p>
            <a:r>
              <a:rPr lang="en-US" dirty="0"/>
              <a:t>After searching on the internet, I found that there are two sensors going to be the best match for our use case, they are the HTS221 and LSM9DS1 from ST Microcontrollers. And they also communicates with MPU using I2C protocol.</a:t>
            </a:r>
          </a:p>
        </p:txBody>
      </p:sp>
      <p:sp>
        <p:nvSpPr>
          <p:cNvPr id="4" name="Номер слайда 3"/>
          <p:cNvSpPr>
            <a:spLocks noGrp="1"/>
          </p:cNvSpPr>
          <p:nvPr>
            <p:ph type="sldNum" sz="quarter" idx="10"/>
          </p:nvPr>
        </p:nvSpPr>
        <p:spPr/>
        <p:txBody>
          <a:bodyPr/>
          <a:lstStyle/>
          <a:p>
            <a:fld id="{E2602796-1FEB-42F9-A395-8F5885951D45}" type="slidenum">
              <a:rPr lang="en-US" smtClean="0"/>
              <a:t>10</a:t>
            </a:fld>
            <a:endParaRPr lang="en-US"/>
          </a:p>
        </p:txBody>
      </p:sp>
    </p:spTree>
    <p:extLst>
      <p:ext uri="{BB962C8B-B14F-4D97-AF65-F5344CB8AC3E}">
        <p14:creationId xmlns:p14="http://schemas.microsoft.com/office/powerpoint/2010/main" val="206568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12493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Вертикальный текст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09515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61695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314663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331378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67B1ED9-C90D-47D2-BD1B-32A93AEE94AC}" type="datetimeFigureOut">
              <a:rPr lang="en-US" smtClean="0"/>
              <a:t>3/5/2022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377593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Date Placeholder 4"/>
          <p:cNvSpPr>
            <a:spLocks noGrp="1"/>
          </p:cNvSpPr>
          <p:nvPr>
            <p:ph type="dt" sz="half" idx="10"/>
          </p:nvPr>
        </p:nvSpPr>
        <p:spPr/>
        <p:txBody>
          <a:bodyPr/>
          <a:lstStyle/>
          <a:p>
            <a:fld id="{567B1ED9-C90D-47D2-BD1B-32A93AEE94AC}" type="datetimeFigureOut">
              <a:rPr lang="en-US" smtClean="0"/>
              <a:t>3/5/2022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57077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Date Placeholder 6"/>
          <p:cNvSpPr>
            <a:spLocks noGrp="1"/>
          </p:cNvSpPr>
          <p:nvPr>
            <p:ph type="dt" sz="half" idx="10"/>
          </p:nvPr>
        </p:nvSpPr>
        <p:spPr/>
        <p:txBody>
          <a:bodyPr/>
          <a:lstStyle/>
          <a:p>
            <a:fld id="{567B1ED9-C90D-47D2-BD1B-32A93AEE94AC}" type="datetimeFigureOut">
              <a:rPr lang="en-US" smtClean="0"/>
              <a:t>3/5/2022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825476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Date Placeholder 2"/>
          <p:cNvSpPr>
            <a:spLocks noGrp="1"/>
          </p:cNvSpPr>
          <p:nvPr>
            <p:ph type="dt" sz="half" idx="10"/>
          </p:nvPr>
        </p:nvSpPr>
        <p:spPr/>
        <p:txBody>
          <a:bodyPr/>
          <a:lstStyle/>
          <a:p>
            <a:fld id="{567B1ED9-C90D-47D2-BD1B-32A93AEE94AC}" type="datetimeFigureOut">
              <a:rPr lang="en-US" smtClean="0"/>
              <a:t>3/5/2022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574723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7B1ED9-C90D-47D2-BD1B-32A93AEE94AC}" type="datetimeFigureOut">
              <a:rPr lang="en-US" smtClean="0"/>
              <a:t>3/5/2022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563786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67B1ED9-C90D-47D2-BD1B-32A93AEE94AC}" type="datetimeFigureOut">
              <a:rPr lang="en-US" smtClean="0"/>
              <a:t>3/5/2022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81422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592435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567B1ED9-C90D-47D2-BD1B-32A93AEE94AC}" type="datetimeFigureOut">
              <a:rPr lang="en-US" smtClean="0"/>
              <a:t>3/5/2022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17066861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573155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567B1ED9-C90D-47D2-BD1B-32A93AEE94AC}" type="datetimeFigureOut">
              <a:rPr lang="en-US" smtClean="0"/>
              <a:t>3/5/2022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857BB-369D-46C7-B2D5-9521F9C041AA}" type="slidenum">
              <a:rPr lang="en-US" smtClean="0"/>
              <a:t>‹#›</a:t>
            </a:fld>
            <a:endParaRPr lang="en-US"/>
          </a:p>
        </p:txBody>
      </p:sp>
    </p:spTree>
    <p:extLst>
      <p:ext uri="{BB962C8B-B14F-4D97-AF65-F5344CB8AC3E}">
        <p14:creationId xmlns:p14="http://schemas.microsoft.com/office/powerpoint/2010/main" val="233820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Дата 3"/>
          <p:cNvSpPr>
            <a:spLocks noGrp="1"/>
          </p:cNvSpPr>
          <p:nvPr>
            <p:ph type="dt" sz="half" idx="10"/>
          </p:nvPr>
        </p:nvSpPr>
        <p:spPr/>
        <p:txBody>
          <a:body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en-GB">
              <a:solidFill>
                <a:prstClr val="black">
                  <a:tint val="75000"/>
                </a:prstClr>
              </a:solidFill>
            </a:endParaRPr>
          </a:p>
        </p:txBody>
      </p:sp>
      <p:sp>
        <p:nvSpPr>
          <p:cNvPr id="6" name="Номер слайда 5"/>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93451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Объект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Объект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Дата 4"/>
          <p:cNvSpPr>
            <a:spLocks noGrp="1"/>
          </p:cNvSpPr>
          <p:nvPr>
            <p:ph type="dt" sz="half" idx="10"/>
          </p:nvPr>
        </p:nvSpPr>
        <p:spPr/>
        <p:txBody>
          <a:body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en-GB">
              <a:solidFill>
                <a:prstClr val="black">
                  <a:tint val="75000"/>
                </a:prstClr>
              </a:solidFill>
            </a:endParaRPr>
          </a:p>
        </p:txBody>
      </p:sp>
      <p:sp>
        <p:nvSpPr>
          <p:cNvPr id="7" name="Номер слайда 6"/>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67080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Объект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Объект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Дата 6"/>
          <p:cNvSpPr>
            <a:spLocks noGrp="1"/>
          </p:cNvSpPr>
          <p:nvPr>
            <p:ph type="dt" sz="half" idx="10"/>
          </p:nvPr>
        </p:nvSpPr>
        <p:spPr/>
        <p:txBody>
          <a:body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en-GB">
              <a:solidFill>
                <a:prstClr val="black">
                  <a:tint val="75000"/>
                </a:prstClr>
              </a:solidFill>
            </a:endParaRPr>
          </a:p>
        </p:txBody>
      </p:sp>
      <p:sp>
        <p:nvSpPr>
          <p:cNvPr id="9" name="Номер слайда 8"/>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06854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Click to edit Master title style</a:t>
            </a:r>
            <a:endParaRPr lang="ru-RU"/>
          </a:p>
        </p:txBody>
      </p:sp>
      <p:sp>
        <p:nvSpPr>
          <p:cNvPr id="3" name="Дата 2"/>
          <p:cNvSpPr>
            <a:spLocks noGrp="1"/>
          </p:cNvSpPr>
          <p:nvPr>
            <p:ph type="dt" sz="half" idx="10"/>
          </p:nvPr>
        </p:nvSpPr>
        <p:spPr/>
        <p:txBody>
          <a:body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en-GB">
              <a:solidFill>
                <a:prstClr val="black">
                  <a:tint val="75000"/>
                </a:prstClr>
              </a:solidFill>
            </a:endParaRPr>
          </a:p>
        </p:txBody>
      </p:sp>
      <p:sp>
        <p:nvSpPr>
          <p:cNvPr id="5" name="Номер слайда 4"/>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23549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en-GB">
              <a:solidFill>
                <a:prstClr val="black">
                  <a:tint val="75000"/>
                </a:prstClr>
              </a:solidFill>
            </a:endParaRPr>
          </a:p>
        </p:txBody>
      </p:sp>
      <p:sp>
        <p:nvSpPr>
          <p:cNvPr id="4" name="Номер слайда 3"/>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00803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Дата 4"/>
          <p:cNvSpPr>
            <a:spLocks noGrp="1"/>
          </p:cNvSpPr>
          <p:nvPr>
            <p:ph type="dt" sz="half" idx="10"/>
          </p:nvPr>
        </p:nvSpPr>
        <p:spPr/>
        <p:txBody>
          <a:body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en-GB">
              <a:solidFill>
                <a:prstClr val="black">
                  <a:tint val="75000"/>
                </a:prstClr>
              </a:solidFill>
            </a:endParaRPr>
          </a:p>
        </p:txBody>
      </p:sp>
      <p:sp>
        <p:nvSpPr>
          <p:cNvPr id="7" name="Номер слайда 6"/>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192418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Дата 4"/>
          <p:cNvSpPr>
            <a:spLocks noGrp="1"/>
          </p:cNvSpPr>
          <p:nvPr>
            <p:ph type="dt" sz="half" idx="10"/>
          </p:nvPr>
        </p:nvSpPr>
        <p:spPr/>
        <p:txBody>
          <a:body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en-GB">
              <a:solidFill>
                <a:prstClr val="black">
                  <a:tint val="75000"/>
                </a:prstClr>
              </a:solidFill>
            </a:endParaRPr>
          </a:p>
        </p:txBody>
      </p:sp>
      <p:sp>
        <p:nvSpPr>
          <p:cNvPr id="7" name="Номер слайда 6"/>
          <p:cNvSpPr>
            <a:spLocks noGrp="1"/>
          </p:cNvSpPr>
          <p:nvPr>
            <p:ph type="sldNum" sz="quarter" idx="12"/>
          </p:nvPr>
        </p:nvSpPr>
        <p:spPr/>
        <p:txBody>
          <a:body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12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463849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solidFill>
                  <a:prstClr val="black">
                    <a:tint val="75000"/>
                  </a:prstClr>
                </a:solidFill>
              </a:rPr>
              <a:pPr/>
              <a:t>05/03/2022</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9903330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diagramData" Target="../diagrams/data1.xml"/><Relationship Id="rId11" Type="http://schemas.openxmlformats.org/officeDocument/2006/relationships/image" Target="../media/image20.png"/><Relationship Id="rId5" Type="http://schemas.openxmlformats.org/officeDocument/2006/relationships/image" Target="../media/image7.pn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4.jpe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txBox="1">
            <a:spLocks/>
          </p:cNvSpPr>
          <p:nvPr/>
        </p:nvSpPr>
        <p:spPr>
          <a:xfrm>
            <a:off x="1128585" y="2987758"/>
            <a:ext cx="9695934" cy="19083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altLang="ja-JP" sz="2800" dirty="0">
                <a:solidFill>
                  <a:srgbClr val="002060"/>
                </a:solidFill>
                <a:latin typeface="Arial" panose="020B0604020202020204" pitchFamily="34" charset="0"/>
                <a:cs typeface="Arial" panose="020B0604020202020204" pitchFamily="34" charset="0"/>
              </a:rPr>
              <a:t>Страновой офис ЮНИСЕФ в Казахстане</a:t>
            </a:r>
          </a:p>
          <a:p>
            <a:pPr algn="ctr">
              <a:lnSpc>
                <a:spcPct val="100000"/>
              </a:lnSpc>
            </a:pPr>
            <a:r>
              <a:rPr lang="ru-RU" altLang="ja-JP" sz="2800" dirty="0">
                <a:solidFill>
                  <a:srgbClr val="002060"/>
                </a:solidFill>
                <a:latin typeface="Arial" panose="020B0604020202020204" pitchFamily="34" charset="0"/>
                <a:cs typeface="Arial" panose="020B0604020202020204" pitchFamily="34" charset="0"/>
              </a:rPr>
              <a:t> </a:t>
            </a:r>
          </a:p>
          <a:p>
            <a:pPr algn="ctr">
              <a:lnSpc>
                <a:spcPct val="100000"/>
              </a:lnSpc>
            </a:pPr>
            <a:r>
              <a:rPr lang="ru-RU" altLang="ja-JP" sz="2800" dirty="0">
                <a:solidFill>
                  <a:srgbClr val="002060"/>
                </a:solidFill>
                <a:latin typeface="Arial" panose="020B0604020202020204" pitchFamily="34" charset="0"/>
                <a:cs typeface="Arial" panose="020B0604020202020204" pitchFamily="34" charset="0"/>
              </a:rPr>
              <a:t>Навыки для девочек: </a:t>
            </a:r>
          </a:p>
          <a:p>
            <a:pPr algn="ctr">
              <a:lnSpc>
                <a:spcPct val="100000"/>
              </a:lnSpc>
            </a:pPr>
            <a:r>
              <a:rPr lang="ru-RU" altLang="ja-JP" sz="2800" dirty="0">
                <a:solidFill>
                  <a:srgbClr val="002060"/>
                </a:solidFill>
                <a:latin typeface="Arial" panose="020B0604020202020204" pitchFamily="34" charset="0"/>
                <a:cs typeface="Arial" panose="020B0604020202020204" pitchFamily="34" charset="0"/>
              </a:rPr>
              <a:t>Программа по разработке наноспутников</a:t>
            </a:r>
            <a:endParaRPr lang="ja-JP" altLang="en-US" sz="2800" dirty="0">
              <a:solidFill>
                <a:srgbClr val="002060"/>
              </a:solidFill>
              <a:latin typeface="Arial" panose="020B0604020202020204" pitchFamily="34" charset="0"/>
              <a:cs typeface="Arial" panose="020B0604020202020204" pitchFamily="34" charset="0"/>
            </a:endParaRPr>
          </a:p>
        </p:txBody>
      </p:sp>
      <p:sp>
        <p:nvSpPr>
          <p:cNvPr id="19" name="Прямоугольник 18"/>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295" y="6025857"/>
            <a:ext cx="5401429" cy="828793"/>
          </a:xfrm>
          <a:prstGeom prst="rect">
            <a:avLst/>
          </a:prstGeom>
        </p:spPr>
      </p:pic>
      <p:grpSp>
        <p:nvGrpSpPr>
          <p:cNvPr id="8" name="Группа 7"/>
          <p:cNvGrpSpPr/>
          <p:nvPr/>
        </p:nvGrpSpPr>
        <p:grpSpPr>
          <a:xfrm>
            <a:off x="1973604" y="147484"/>
            <a:ext cx="8005896" cy="2544045"/>
            <a:chOff x="3341038" y="2904270"/>
            <a:chExt cx="8308378" cy="2696012"/>
          </a:xfrm>
        </p:grpSpPr>
        <p:pic>
          <p:nvPicPr>
            <p:cNvPr id="9" name="Picture 4" descr="https://scontent-arn2-2.xx.fbcdn.net/v/t1.0-9/82983433_103984654497591_8640618899764674560_o.png?_nc_cat=105&amp;_nc_ohc=vvgTRyujNFsAX96XXJm&amp;_nc_ht=scontent-arn2-2.xx&amp;oh=a9453797e03ad817fb44ead8efc39f4f&amp;oe=5ECC24D8"/>
            <p:cNvPicPr>
              <a:picLocks noChangeAspect="1" noChangeArrowheads="1"/>
            </p:cNvPicPr>
            <p:nvPr/>
          </p:nvPicPr>
          <p:blipFill rotWithShape="1">
            <a:blip r:embed="rId4">
              <a:extLst>
                <a:ext uri="{28A0092B-C50C-407E-A947-70E740481C1C}">
                  <a14:useLocalDpi xmlns:a14="http://schemas.microsoft.com/office/drawing/2010/main" val="0"/>
                </a:ext>
              </a:extLst>
            </a:blip>
            <a:srcRect l="31856"/>
            <a:stretch/>
          </p:blipFill>
          <p:spPr bwMode="auto">
            <a:xfrm>
              <a:off x="3341038" y="2904270"/>
              <a:ext cx="7146977" cy="26960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mirkhan\Documents\лого_технопарка.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7405" y="2904270"/>
              <a:ext cx="1512011" cy="23171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57257539"/>
      </p:ext>
    </p:extLst>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3403496"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3</a:t>
              </a:r>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Planning our PCB design</a:t>
              </a:r>
            </a:p>
          </p:txBody>
        </p:sp>
      </p:grpSp>
      <p:sp>
        <p:nvSpPr>
          <p:cNvPr id="20" name="Прямоугольник 5">
            <a:extLst>
              <a:ext uri="{FF2B5EF4-FFF2-40B4-BE49-F238E27FC236}">
                <a16:creationId xmlns:a16="http://schemas.microsoft.com/office/drawing/2014/main" id="{ACB431D9-67ED-4F78-8FCF-B0AAC58AE6BE}"/>
              </a:ext>
            </a:extLst>
          </p:cNvPr>
          <p:cNvSpPr/>
          <p:nvPr/>
        </p:nvSpPr>
        <p:spPr>
          <a:xfrm>
            <a:off x="6086128" y="1200422"/>
            <a:ext cx="5182240" cy="4190314"/>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Raspberry Pi as the main MPU</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Measures:</a:t>
            </a:r>
          </a:p>
          <a:p>
            <a:pPr marL="800100" lvl="1"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Temperature</a:t>
            </a:r>
          </a:p>
          <a:p>
            <a:pPr marL="800100" lvl="1"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Humidity</a:t>
            </a:r>
          </a:p>
          <a:p>
            <a:pPr marL="800100" lvl="1"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Magnetometer</a:t>
            </a:r>
          </a:p>
          <a:p>
            <a:pPr marL="800100" lvl="1"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Accelerometer</a:t>
            </a:r>
          </a:p>
          <a:p>
            <a:pPr marL="800100" lvl="1"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Gyroscope</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Communicates over I2C protocol</a:t>
            </a:r>
          </a:p>
          <a:p>
            <a:pPr>
              <a:lnSpc>
                <a:spcPct val="150000"/>
              </a:lnSpc>
            </a:pPr>
            <a:endParaRPr lang="en-US" sz="2000" dirty="0">
              <a:latin typeface="Arial" panose="020B0604020202020204" pitchFamily="34" charset="0"/>
              <a:cs typeface="Arial" panose="020B0604020202020204" pitchFamily="34" charset="0"/>
            </a:endParaRPr>
          </a:p>
        </p:txBody>
      </p:sp>
      <p:sp>
        <p:nvSpPr>
          <p:cNvPr id="21" name="Прямоугольник 8">
            <a:extLst>
              <a:ext uri="{FF2B5EF4-FFF2-40B4-BE49-F238E27FC236}">
                <a16:creationId xmlns:a16="http://schemas.microsoft.com/office/drawing/2014/main" id="{68890227-8211-46CC-BD16-4ABBB6C276DE}"/>
              </a:ext>
            </a:extLst>
          </p:cNvPr>
          <p:cNvSpPr/>
          <p:nvPr/>
        </p:nvSpPr>
        <p:spPr>
          <a:xfrm>
            <a:off x="326023" y="5115588"/>
            <a:ext cx="4503156" cy="338554"/>
          </a:xfrm>
          <a:prstGeom prst="rect">
            <a:avLst/>
          </a:prstGeom>
        </p:spPr>
        <p:txBody>
          <a:bodyPr wrap="none">
            <a:spAutoFit/>
          </a:bodyPr>
          <a:lstStyle/>
          <a:p>
            <a:r>
              <a:rPr lang="en-US" sz="1600" dirty="0" err="1">
                <a:latin typeface="Arial" panose="020B0604020202020204" pitchFamily="34" charset="0"/>
                <a:cs typeface="Arial" panose="020B0604020202020204" pitchFamily="34" charset="0"/>
              </a:rPr>
              <a:t>UniSense</a:t>
            </a:r>
            <a:r>
              <a:rPr lang="en-US" sz="1600" dirty="0">
                <a:latin typeface="Arial" panose="020B0604020202020204" pitchFamily="34" charset="0"/>
                <a:cs typeface="Arial" panose="020B0604020202020204" pitchFamily="34" charset="0"/>
              </a:rPr>
              <a:t> (Payload ) on the UniSat 1U </a:t>
            </a:r>
            <a:r>
              <a:rPr lang="en-US" sz="1600" dirty="0" err="1">
                <a:latin typeface="Arial" panose="020B0604020202020204" pitchFamily="34" charset="0"/>
                <a:cs typeface="Arial" panose="020B0604020202020204" pitchFamily="34" charset="0"/>
              </a:rPr>
              <a:t>Cubesat</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CD10412-BF1D-4D43-B54E-DF2A29C2A49E}"/>
              </a:ext>
            </a:extLst>
          </p:cNvPr>
          <p:cNvPicPr>
            <a:picLocks noChangeAspect="1"/>
          </p:cNvPicPr>
          <p:nvPr/>
        </p:nvPicPr>
        <p:blipFill rotWithShape="1">
          <a:blip r:embed="rId6"/>
          <a:srcRect l="37924" t="24877" r="37949" b="25155"/>
          <a:stretch/>
        </p:blipFill>
        <p:spPr>
          <a:xfrm>
            <a:off x="867813" y="1163004"/>
            <a:ext cx="3419576" cy="3600082"/>
          </a:xfrm>
          <a:prstGeom prst="rect">
            <a:avLst/>
          </a:prstGeom>
        </p:spPr>
      </p:pic>
    </p:spTree>
    <p:extLst>
      <p:ext uri="{BB962C8B-B14F-4D97-AF65-F5344CB8AC3E}">
        <p14:creationId xmlns:p14="http://schemas.microsoft.com/office/powerpoint/2010/main" val="2580056749"/>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xEl>
                                              <p:pRg st="7" end="7"/>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4493538"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4</a:t>
              </a:r>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Prototyping the PCB </a:t>
              </a:r>
              <a:r>
                <a:rPr lang="en-US" altLang="zh-CN" b="1" dirty="0">
                  <a:solidFill>
                    <a:schemeClr val="bg1"/>
                  </a:solidFill>
                  <a:latin typeface="Arial" panose="020B0604020202020204" pitchFamily="34" charset="0"/>
                  <a:cs typeface="Arial" panose="020B0604020202020204" pitchFamily="34" charset="0"/>
                </a:rPr>
                <a:t>Using Fritzing</a:t>
              </a:r>
              <a:endParaRPr lang="en-US" b="1" dirty="0">
                <a:solidFill>
                  <a:schemeClr val="bg1"/>
                </a:solidFill>
                <a:latin typeface="Arial" panose="020B0604020202020204" pitchFamily="34" charset="0"/>
                <a:cs typeface="Arial" panose="020B0604020202020204" pitchFamily="34" charset="0"/>
              </a:endParaRPr>
            </a:p>
          </p:txBody>
        </p:sp>
      </p:grpSp>
      <p:sp>
        <p:nvSpPr>
          <p:cNvPr id="23" name="Прямоугольник 8">
            <a:extLst>
              <a:ext uri="{FF2B5EF4-FFF2-40B4-BE49-F238E27FC236}">
                <a16:creationId xmlns:a16="http://schemas.microsoft.com/office/drawing/2014/main" id="{07E6CEF1-33CC-4E7A-8E7E-10DEC5870A1A}"/>
              </a:ext>
            </a:extLst>
          </p:cNvPr>
          <p:cNvSpPr/>
          <p:nvPr/>
        </p:nvSpPr>
        <p:spPr>
          <a:xfrm>
            <a:off x="3448226" y="5181724"/>
            <a:ext cx="52758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Fritzing is an Educational PCB designing program</a:t>
            </a:r>
          </a:p>
        </p:txBody>
      </p:sp>
      <p:pic>
        <p:nvPicPr>
          <p:cNvPr id="5122" name="Picture 2">
            <a:extLst>
              <a:ext uri="{FF2B5EF4-FFF2-40B4-BE49-F238E27FC236}">
                <a16:creationId xmlns:a16="http://schemas.microsoft.com/office/drawing/2014/main" id="{2AEFE9E1-879D-441C-81D7-A79EAE65AE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1905000"/>
            <a:ext cx="7620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CC397FA-C71D-4977-800D-7C0E4E92FEA3}"/>
              </a:ext>
            </a:extLst>
          </p:cNvPr>
          <p:cNvSpPr txBox="1"/>
          <p:nvPr/>
        </p:nvSpPr>
        <p:spPr>
          <a:xfrm>
            <a:off x="9136237" y="4698031"/>
            <a:ext cx="769763"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rPr>
              <a:t> © Fritzing</a:t>
            </a:r>
            <a:endParaRPr lang="en-US"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9840150"/>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5" name="Прямоугольник 5">
            <a:extLst>
              <a:ext uri="{FF2B5EF4-FFF2-40B4-BE49-F238E27FC236}">
                <a16:creationId xmlns:a16="http://schemas.microsoft.com/office/drawing/2014/main" id="{AB8AA7BA-5B19-4DD6-A32D-C369C2878A82}"/>
              </a:ext>
            </a:extLst>
          </p:cNvPr>
          <p:cNvSpPr/>
          <p:nvPr/>
        </p:nvSpPr>
        <p:spPr>
          <a:xfrm>
            <a:off x="5038665" y="2689246"/>
            <a:ext cx="7496355" cy="739754"/>
          </a:xfrm>
          <a:prstGeom prst="rect">
            <a:avLst/>
          </a:prstGeom>
        </p:spPr>
        <p:txBody>
          <a:bodyPr wrap="square">
            <a:spAutoFit/>
          </a:bodyPr>
          <a:lstStyle/>
          <a:p>
            <a:pPr>
              <a:lnSpc>
                <a:spcPct val="150000"/>
              </a:lnSpc>
            </a:pPr>
            <a:r>
              <a:rPr lang="en-US" sz="3200" dirty="0">
                <a:latin typeface="Arial" panose="020B0604020202020204" pitchFamily="34" charset="0"/>
                <a:cs typeface="Arial" panose="020B0604020202020204" pitchFamily="34" charset="0"/>
              </a:rPr>
              <a:t>Fritzing Video</a:t>
            </a:r>
          </a:p>
        </p:txBody>
      </p:sp>
    </p:spTree>
    <p:extLst>
      <p:ext uri="{BB962C8B-B14F-4D97-AF65-F5344CB8AC3E}">
        <p14:creationId xmlns:p14="http://schemas.microsoft.com/office/powerpoint/2010/main" val="2064525037"/>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4147289"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5</a:t>
              </a:r>
              <a:r>
                <a:rPr lang="ru-RU" b="1" dirty="0">
                  <a:solidFill>
                    <a:schemeClr val="bg1"/>
                  </a:solidFill>
                  <a:latin typeface="Arial" panose="020B0604020202020204" pitchFamily="34" charset="0"/>
                  <a:cs typeface="Arial" panose="020B0604020202020204" pitchFamily="34" charset="0"/>
                </a:rPr>
                <a:t>. </a:t>
              </a:r>
              <a:r>
                <a:rPr lang="en-US" altLang="zh-CN" b="1" dirty="0">
                  <a:solidFill>
                    <a:schemeClr val="bg1"/>
                  </a:solidFill>
                  <a:latin typeface="Arial" panose="020B0604020202020204" pitchFamily="34" charset="0"/>
                  <a:cs typeface="Arial" panose="020B0604020202020204" pitchFamily="34" charset="0"/>
                </a:rPr>
                <a:t>Designing the PCB Using KiCad</a:t>
              </a:r>
              <a:endParaRPr lang="en-US" b="1" dirty="0">
                <a:solidFill>
                  <a:schemeClr val="bg1"/>
                </a:solidFill>
                <a:latin typeface="Arial" panose="020B0604020202020204" pitchFamily="34" charset="0"/>
                <a:cs typeface="Arial" panose="020B0604020202020204" pitchFamily="34" charset="0"/>
              </a:endParaRPr>
            </a:p>
          </p:txBody>
        </p:sp>
      </p:grpSp>
      <p:sp>
        <p:nvSpPr>
          <p:cNvPr id="23" name="Прямоугольник 8">
            <a:extLst>
              <a:ext uri="{FF2B5EF4-FFF2-40B4-BE49-F238E27FC236}">
                <a16:creationId xmlns:a16="http://schemas.microsoft.com/office/drawing/2014/main" id="{07E6CEF1-33CC-4E7A-8E7E-10DEC5870A1A}"/>
              </a:ext>
            </a:extLst>
          </p:cNvPr>
          <p:cNvSpPr/>
          <p:nvPr/>
        </p:nvSpPr>
        <p:spPr>
          <a:xfrm>
            <a:off x="1295951" y="5112667"/>
            <a:ext cx="861004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KiCad is one of the most popular PCB designing software in the electronic industry</a:t>
            </a:r>
          </a:p>
        </p:txBody>
      </p:sp>
      <p:sp>
        <p:nvSpPr>
          <p:cNvPr id="24" name="TextBox 23">
            <a:extLst>
              <a:ext uri="{FF2B5EF4-FFF2-40B4-BE49-F238E27FC236}">
                <a16:creationId xmlns:a16="http://schemas.microsoft.com/office/drawing/2014/main" id="{1CC397FA-C71D-4977-800D-7C0E4E92FEA3}"/>
              </a:ext>
            </a:extLst>
          </p:cNvPr>
          <p:cNvSpPr txBox="1"/>
          <p:nvPr/>
        </p:nvSpPr>
        <p:spPr>
          <a:xfrm>
            <a:off x="9136237" y="4698031"/>
            <a:ext cx="769763"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rPr>
              <a:t> © Fritzing</a:t>
            </a:r>
            <a:endParaRPr lang="en-US" sz="1000" dirty="0">
              <a:solidFill>
                <a:schemeClr val="bg1"/>
              </a:solidFill>
              <a:latin typeface="Arial" panose="020B0604020202020204" pitchFamily="34" charset="0"/>
              <a:cs typeface="Arial" panose="020B0604020202020204" pitchFamily="34" charset="0"/>
            </a:endParaRPr>
          </a:p>
        </p:txBody>
      </p:sp>
      <p:pic>
        <p:nvPicPr>
          <p:cNvPr id="6146" name="Picture 2">
            <a:extLst>
              <a:ext uri="{FF2B5EF4-FFF2-40B4-BE49-F238E27FC236}">
                <a16:creationId xmlns:a16="http://schemas.microsoft.com/office/drawing/2014/main" id="{4CD601EF-7DBA-4C54-8A56-310E9F39C4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9209" y="1949570"/>
            <a:ext cx="4973582" cy="203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338718"/>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2967479"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5</a:t>
              </a:r>
              <a:r>
                <a:rPr lang="ru-RU" b="1" dirty="0">
                  <a:solidFill>
                    <a:schemeClr val="bg1"/>
                  </a:solidFill>
                  <a:latin typeface="Arial" panose="020B0604020202020204" pitchFamily="34" charset="0"/>
                  <a:cs typeface="Arial" panose="020B0604020202020204" pitchFamily="34" charset="0"/>
                </a:rPr>
                <a:t>. </a:t>
              </a:r>
              <a:r>
                <a:rPr lang="en-US" altLang="zh-CN" b="1" dirty="0">
                  <a:solidFill>
                    <a:schemeClr val="bg1"/>
                  </a:solidFill>
                  <a:latin typeface="Arial" panose="020B0604020202020204" pitchFamily="34" charset="0"/>
                  <a:cs typeface="Arial" panose="020B0604020202020204" pitchFamily="34" charset="0"/>
                </a:rPr>
                <a:t>Raspberry Pi Pinouts</a:t>
              </a:r>
              <a:endParaRPr lang="en-US" b="1" dirty="0">
                <a:solidFill>
                  <a:schemeClr val="bg1"/>
                </a:solidFill>
                <a:latin typeface="Arial" panose="020B0604020202020204" pitchFamily="34" charset="0"/>
                <a:cs typeface="Arial" panose="020B0604020202020204" pitchFamily="34" charset="0"/>
              </a:endParaRPr>
            </a:p>
          </p:txBody>
        </p:sp>
      </p:grpSp>
      <p:sp>
        <p:nvSpPr>
          <p:cNvPr id="24" name="TextBox 23">
            <a:extLst>
              <a:ext uri="{FF2B5EF4-FFF2-40B4-BE49-F238E27FC236}">
                <a16:creationId xmlns:a16="http://schemas.microsoft.com/office/drawing/2014/main" id="{1CC397FA-C71D-4977-800D-7C0E4E92FEA3}"/>
              </a:ext>
            </a:extLst>
          </p:cNvPr>
          <p:cNvSpPr txBox="1"/>
          <p:nvPr/>
        </p:nvSpPr>
        <p:spPr>
          <a:xfrm>
            <a:off x="9136237" y="4698031"/>
            <a:ext cx="769763"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rPr>
              <a:t> © Fritzing</a:t>
            </a:r>
            <a:endParaRPr lang="en-US" sz="1000" dirty="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798D9E47-595F-4FD5-9603-AEA9B7B827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5793" y="546368"/>
            <a:ext cx="8779988" cy="54535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6F0275A-049B-458E-9458-D6EADCA43BA4}"/>
              </a:ext>
            </a:extLst>
          </p:cNvPr>
          <p:cNvSpPr/>
          <p:nvPr/>
        </p:nvSpPr>
        <p:spPr>
          <a:xfrm>
            <a:off x="5891842" y="1250830"/>
            <a:ext cx="491705" cy="26741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377F0C2-2780-4ADD-BC85-E84CD85ECFE0}"/>
              </a:ext>
            </a:extLst>
          </p:cNvPr>
          <p:cNvSpPr/>
          <p:nvPr/>
        </p:nvSpPr>
        <p:spPr>
          <a:xfrm>
            <a:off x="2898475" y="974785"/>
            <a:ext cx="923027" cy="543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AF415CC-2151-413C-9D51-265EFA40D082}"/>
              </a:ext>
            </a:extLst>
          </p:cNvPr>
          <p:cNvSpPr/>
          <p:nvPr/>
        </p:nvSpPr>
        <p:spPr>
          <a:xfrm>
            <a:off x="1746459" y="1791418"/>
            <a:ext cx="923027" cy="36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0A8828-08C8-4B65-953F-E20A60CA3A88}"/>
              </a:ext>
            </a:extLst>
          </p:cNvPr>
          <p:cNvSpPr/>
          <p:nvPr/>
        </p:nvSpPr>
        <p:spPr>
          <a:xfrm>
            <a:off x="1746459" y="2478656"/>
            <a:ext cx="923027" cy="36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68EF0BE-A1FC-4193-B231-79945123D761}"/>
              </a:ext>
            </a:extLst>
          </p:cNvPr>
          <p:cNvSpPr/>
          <p:nvPr/>
        </p:nvSpPr>
        <p:spPr>
          <a:xfrm>
            <a:off x="1746458" y="3029282"/>
            <a:ext cx="923027" cy="365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5BAC803-D774-4B05-8C21-B44E406CE22F}"/>
              </a:ext>
            </a:extLst>
          </p:cNvPr>
          <p:cNvSpPr/>
          <p:nvPr/>
        </p:nvSpPr>
        <p:spPr>
          <a:xfrm>
            <a:off x="1746457" y="1595887"/>
            <a:ext cx="923027" cy="241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E2BC491-C226-4961-96B9-7E8883306153}"/>
              </a:ext>
            </a:extLst>
          </p:cNvPr>
          <p:cNvSpPr/>
          <p:nvPr/>
        </p:nvSpPr>
        <p:spPr>
          <a:xfrm>
            <a:off x="1569421" y="703053"/>
            <a:ext cx="1976036" cy="543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4B68509-6849-4EE7-A19B-FDFD738C3E58}"/>
              </a:ext>
            </a:extLst>
          </p:cNvPr>
          <p:cNvSpPr/>
          <p:nvPr/>
        </p:nvSpPr>
        <p:spPr>
          <a:xfrm>
            <a:off x="1569421" y="4672520"/>
            <a:ext cx="3278624" cy="543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D72A8EE-5AD9-49EF-8E26-724B39CB9742}"/>
              </a:ext>
            </a:extLst>
          </p:cNvPr>
          <p:cNvSpPr txBox="1"/>
          <p:nvPr/>
        </p:nvSpPr>
        <p:spPr>
          <a:xfrm>
            <a:off x="1483739" y="5401424"/>
            <a:ext cx="2262158"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Credit : The Engineering Projects</a:t>
            </a:r>
          </a:p>
        </p:txBody>
      </p:sp>
      <p:sp>
        <p:nvSpPr>
          <p:cNvPr id="27" name="Rectangle: Rounded Corners 26">
            <a:extLst>
              <a:ext uri="{FF2B5EF4-FFF2-40B4-BE49-F238E27FC236}">
                <a16:creationId xmlns:a16="http://schemas.microsoft.com/office/drawing/2014/main" id="{872549CA-D758-40B4-B220-DA31673C3730}"/>
              </a:ext>
            </a:extLst>
          </p:cNvPr>
          <p:cNvSpPr/>
          <p:nvPr/>
        </p:nvSpPr>
        <p:spPr>
          <a:xfrm>
            <a:off x="8295138" y="1250830"/>
            <a:ext cx="491705" cy="43132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713184"/>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2967479"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5</a:t>
              </a:r>
              <a:r>
                <a:rPr lang="ru-RU" b="1" dirty="0">
                  <a:solidFill>
                    <a:schemeClr val="bg1"/>
                  </a:solidFill>
                  <a:latin typeface="Arial" panose="020B0604020202020204" pitchFamily="34" charset="0"/>
                  <a:cs typeface="Arial" panose="020B0604020202020204" pitchFamily="34" charset="0"/>
                </a:rPr>
                <a:t>. </a:t>
              </a:r>
              <a:r>
                <a:rPr lang="en-US" altLang="zh-CN" b="1" dirty="0">
                  <a:solidFill>
                    <a:schemeClr val="bg1"/>
                  </a:solidFill>
                  <a:latin typeface="Arial" panose="020B0604020202020204" pitchFamily="34" charset="0"/>
                  <a:cs typeface="Arial" panose="020B0604020202020204" pitchFamily="34" charset="0"/>
                </a:rPr>
                <a:t>Raspberry Pi Pinouts</a:t>
              </a:r>
              <a:endParaRPr lang="en-US" b="1" dirty="0">
                <a:solidFill>
                  <a:schemeClr val="bg1"/>
                </a:solidFill>
                <a:latin typeface="Arial" panose="020B0604020202020204" pitchFamily="34" charset="0"/>
                <a:cs typeface="Arial" panose="020B0604020202020204" pitchFamily="34" charset="0"/>
              </a:endParaRPr>
            </a:p>
          </p:txBody>
        </p:sp>
      </p:grpSp>
      <p:sp>
        <p:nvSpPr>
          <p:cNvPr id="24" name="TextBox 23">
            <a:extLst>
              <a:ext uri="{FF2B5EF4-FFF2-40B4-BE49-F238E27FC236}">
                <a16:creationId xmlns:a16="http://schemas.microsoft.com/office/drawing/2014/main" id="{1CC397FA-C71D-4977-800D-7C0E4E92FEA3}"/>
              </a:ext>
            </a:extLst>
          </p:cNvPr>
          <p:cNvSpPr txBox="1"/>
          <p:nvPr/>
        </p:nvSpPr>
        <p:spPr>
          <a:xfrm>
            <a:off x="9136237" y="4698031"/>
            <a:ext cx="769763"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rPr>
              <a:t> © Fritzing</a:t>
            </a:r>
            <a:endParaRPr lang="en-US" sz="1000" dirty="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798D9E47-595F-4FD5-9603-AEA9B7B827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5793" y="546368"/>
            <a:ext cx="8779988" cy="54535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6F0275A-049B-458E-9458-D6EADCA43BA4}"/>
              </a:ext>
            </a:extLst>
          </p:cNvPr>
          <p:cNvSpPr/>
          <p:nvPr/>
        </p:nvSpPr>
        <p:spPr>
          <a:xfrm>
            <a:off x="5891842" y="1250830"/>
            <a:ext cx="491705" cy="26741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535C74E-ABA5-463A-8BE1-27D7F58E15FC}"/>
              </a:ext>
            </a:extLst>
          </p:cNvPr>
          <p:cNvSpPr/>
          <p:nvPr/>
        </p:nvSpPr>
        <p:spPr>
          <a:xfrm>
            <a:off x="5891842" y="1981170"/>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0DC6632F-2E9F-48CA-A7DF-0731B9E85FD8}"/>
              </a:ext>
            </a:extLst>
          </p:cNvPr>
          <p:cNvSpPr/>
          <p:nvPr/>
        </p:nvSpPr>
        <p:spPr>
          <a:xfrm>
            <a:off x="5891842" y="3513797"/>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9B39A46-CBC5-4E4A-9DAF-FDAB6FB5B06E}"/>
              </a:ext>
            </a:extLst>
          </p:cNvPr>
          <p:cNvSpPr/>
          <p:nvPr/>
        </p:nvSpPr>
        <p:spPr>
          <a:xfrm>
            <a:off x="5865963" y="4821141"/>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58F030B-5A7E-468B-98A2-BEB1E333E74C}"/>
              </a:ext>
            </a:extLst>
          </p:cNvPr>
          <p:cNvSpPr/>
          <p:nvPr/>
        </p:nvSpPr>
        <p:spPr>
          <a:xfrm>
            <a:off x="8295138" y="4248922"/>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1A08A09-72B6-4D9E-A3B3-7E08A966CE42}"/>
              </a:ext>
            </a:extLst>
          </p:cNvPr>
          <p:cNvSpPr/>
          <p:nvPr/>
        </p:nvSpPr>
        <p:spPr>
          <a:xfrm>
            <a:off x="8295138" y="3907083"/>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F4E484D-8687-4BBB-858F-B9223D969AD4}"/>
              </a:ext>
            </a:extLst>
          </p:cNvPr>
          <p:cNvSpPr/>
          <p:nvPr/>
        </p:nvSpPr>
        <p:spPr>
          <a:xfrm>
            <a:off x="8295138" y="2950917"/>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5365680-1494-4CDB-BC0F-257E4EF943A9}"/>
              </a:ext>
            </a:extLst>
          </p:cNvPr>
          <p:cNvSpPr/>
          <p:nvPr/>
        </p:nvSpPr>
        <p:spPr>
          <a:xfrm>
            <a:off x="8308917" y="2380478"/>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0F069AE7-58A9-4F2B-A341-26D3AC896642}"/>
              </a:ext>
            </a:extLst>
          </p:cNvPr>
          <p:cNvSpPr/>
          <p:nvPr/>
        </p:nvSpPr>
        <p:spPr>
          <a:xfrm>
            <a:off x="8295137" y="1614933"/>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C21EB4-823F-4C56-8CCA-9F40364E5B92}"/>
              </a:ext>
            </a:extLst>
          </p:cNvPr>
          <p:cNvSpPr/>
          <p:nvPr/>
        </p:nvSpPr>
        <p:spPr>
          <a:xfrm>
            <a:off x="1746457" y="1595887"/>
            <a:ext cx="923027" cy="241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82661A5-0D51-4E29-BA10-93FEEDFE771C}"/>
              </a:ext>
            </a:extLst>
          </p:cNvPr>
          <p:cNvSpPr/>
          <p:nvPr/>
        </p:nvSpPr>
        <p:spPr>
          <a:xfrm>
            <a:off x="1630392" y="673216"/>
            <a:ext cx="2188757" cy="577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CB7616-DDDC-4D33-B6F6-E91988861B97}"/>
              </a:ext>
            </a:extLst>
          </p:cNvPr>
          <p:cNvSpPr/>
          <p:nvPr/>
        </p:nvSpPr>
        <p:spPr>
          <a:xfrm>
            <a:off x="8295138" y="1250830"/>
            <a:ext cx="491705" cy="43132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D57F398-F9E2-4922-B84F-F5DE030D3EC5}"/>
              </a:ext>
            </a:extLst>
          </p:cNvPr>
          <p:cNvSpPr txBox="1"/>
          <p:nvPr/>
        </p:nvSpPr>
        <p:spPr>
          <a:xfrm>
            <a:off x="1483739" y="5401424"/>
            <a:ext cx="2262158"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Credit : The Engineering Projects</a:t>
            </a:r>
          </a:p>
        </p:txBody>
      </p:sp>
      <p:sp>
        <p:nvSpPr>
          <p:cNvPr id="33" name="Rectangle 32">
            <a:extLst>
              <a:ext uri="{FF2B5EF4-FFF2-40B4-BE49-F238E27FC236}">
                <a16:creationId xmlns:a16="http://schemas.microsoft.com/office/drawing/2014/main" id="{DF2504B4-994E-41ED-A628-11B4F849E009}"/>
              </a:ext>
            </a:extLst>
          </p:cNvPr>
          <p:cNvSpPr/>
          <p:nvPr/>
        </p:nvSpPr>
        <p:spPr>
          <a:xfrm>
            <a:off x="1575105" y="4532334"/>
            <a:ext cx="3126291" cy="577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6787512"/>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2967479"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5</a:t>
              </a:r>
              <a:r>
                <a:rPr lang="ru-RU" b="1" dirty="0">
                  <a:solidFill>
                    <a:schemeClr val="bg1"/>
                  </a:solidFill>
                  <a:latin typeface="Arial" panose="020B0604020202020204" pitchFamily="34" charset="0"/>
                  <a:cs typeface="Arial" panose="020B0604020202020204" pitchFamily="34" charset="0"/>
                </a:rPr>
                <a:t>. </a:t>
              </a:r>
              <a:r>
                <a:rPr lang="en-US" altLang="zh-CN" b="1" dirty="0">
                  <a:solidFill>
                    <a:schemeClr val="bg1"/>
                  </a:solidFill>
                  <a:latin typeface="Arial" panose="020B0604020202020204" pitchFamily="34" charset="0"/>
                  <a:cs typeface="Arial" panose="020B0604020202020204" pitchFamily="34" charset="0"/>
                </a:rPr>
                <a:t>Raspberry Pi Pinouts</a:t>
              </a:r>
              <a:endParaRPr lang="en-US" b="1" dirty="0">
                <a:solidFill>
                  <a:schemeClr val="bg1"/>
                </a:solidFill>
                <a:latin typeface="Arial" panose="020B0604020202020204" pitchFamily="34" charset="0"/>
                <a:cs typeface="Arial" panose="020B0604020202020204" pitchFamily="34" charset="0"/>
              </a:endParaRPr>
            </a:p>
          </p:txBody>
        </p:sp>
      </p:grpSp>
      <p:sp>
        <p:nvSpPr>
          <p:cNvPr id="24" name="TextBox 23">
            <a:extLst>
              <a:ext uri="{FF2B5EF4-FFF2-40B4-BE49-F238E27FC236}">
                <a16:creationId xmlns:a16="http://schemas.microsoft.com/office/drawing/2014/main" id="{1CC397FA-C71D-4977-800D-7C0E4E92FEA3}"/>
              </a:ext>
            </a:extLst>
          </p:cNvPr>
          <p:cNvSpPr txBox="1"/>
          <p:nvPr/>
        </p:nvSpPr>
        <p:spPr>
          <a:xfrm>
            <a:off x="9136237" y="4698031"/>
            <a:ext cx="769763"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rPr>
              <a:t> © Fritzing</a:t>
            </a:r>
            <a:endParaRPr lang="en-US" sz="1000" dirty="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798D9E47-595F-4FD5-9603-AEA9B7B827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5793" y="546368"/>
            <a:ext cx="8779988" cy="54535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C6F0275A-049B-458E-9458-D6EADCA43BA4}"/>
              </a:ext>
            </a:extLst>
          </p:cNvPr>
          <p:cNvSpPr/>
          <p:nvPr/>
        </p:nvSpPr>
        <p:spPr>
          <a:xfrm>
            <a:off x="5891842" y="1295079"/>
            <a:ext cx="491705" cy="15415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535C74E-ABA5-463A-8BE1-27D7F58E15FC}"/>
              </a:ext>
            </a:extLst>
          </p:cNvPr>
          <p:cNvSpPr/>
          <p:nvPr/>
        </p:nvSpPr>
        <p:spPr>
          <a:xfrm>
            <a:off x="5891842" y="1981170"/>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0DC6632F-2E9F-48CA-A7DF-0731B9E85FD8}"/>
              </a:ext>
            </a:extLst>
          </p:cNvPr>
          <p:cNvSpPr/>
          <p:nvPr/>
        </p:nvSpPr>
        <p:spPr>
          <a:xfrm>
            <a:off x="5891842" y="3513797"/>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9B39A46-CBC5-4E4A-9DAF-FDAB6FB5B06E}"/>
              </a:ext>
            </a:extLst>
          </p:cNvPr>
          <p:cNvSpPr/>
          <p:nvPr/>
        </p:nvSpPr>
        <p:spPr>
          <a:xfrm>
            <a:off x="5865963" y="4821141"/>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58F030B-5A7E-468B-98A2-BEB1E333E74C}"/>
              </a:ext>
            </a:extLst>
          </p:cNvPr>
          <p:cNvSpPr/>
          <p:nvPr/>
        </p:nvSpPr>
        <p:spPr>
          <a:xfrm>
            <a:off x="8295138" y="4248922"/>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11A08A09-72B6-4D9E-A3B3-7E08A966CE42}"/>
              </a:ext>
            </a:extLst>
          </p:cNvPr>
          <p:cNvSpPr/>
          <p:nvPr/>
        </p:nvSpPr>
        <p:spPr>
          <a:xfrm>
            <a:off x="8295138" y="3907083"/>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CF4E484D-8687-4BBB-858F-B9223D969AD4}"/>
              </a:ext>
            </a:extLst>
          </p:cNvPr>
          <p:cNvSpPr/>
          <p:nvPr/>
        </p:nvSpPr>
        <p:spPr>
          <a:xfrm>
            <a:off x="8295138" y="2950917"/>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35365680-1494-4CDB-BC0F-257E4EF943A9}"/>
              </a:ext>
            </a:extLst>
          </p:cNvPr>
          <p:cNvSpPr/>
          <p:nvPr/>
        </p:nvSpPr>
        <p:spPr>
          <a:xfrm>
            <a:off x="8308917" y="2380478"/>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0F069AE7-58A9-4F2B-A341-26D3AC896642}"/>
              </a:ext>
            </a:extLst>
          </p:cNvPr>
          <p:cNvSpPr/>
          <p:nvPr/>
        </p:nvSpPr>
        <p:spPr>
          <a:xfrm>
            <a:off x="8295137" y="1614933"/>
            <a:ext cx="491705" cy="267419"/>
          </a:xfrm>
          <a:prstGeom prst="roundRect">
            <a:avLst/>
          </a:prstGeom>
          <a:noFill/>
          <a:ln w="57150">
            <a:solidFill>
              <a:srgbClr val="D88F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DEC2E328-9616-4B45-BE19-6CB15DB44CED}"/>
              </a:ext>
            </a:extLst>
          </p:cNvPr>
          <p:cNvSpPr/>
          <p:nvPr/>
        </p:nvSpPr>
        <p:spPr>
          <a:xfrm>
            <a:off x="5357002" y="1449238"/>
            <a:ext cx="1207698" cy="433114"/>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9C4B06B-12E0-46B4-B60E-FE48D33A6BB5}"/>
              </a:ext>
            </a:extLst>
          </p:cNvPr>
          <p:cNvSpPr/>
          <p:nvPr/>
        </p:nvSpPr>
        <p:spPr>
          <a:xfrm>
            <a:off x="8295138" y="1250830"/>
            <a:ext cx="491705" cy="43132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C8FDECB-C589-4D33-ACBC-5EC791F7988A}"/>
              </a:ext>
            </a:extLst>
          </p:cNvPr>
          <p:cNvSpPr/>
          <p:nvPr/>
        </p:nvSpPr>
        <p:spPr>
          <a:xfrm>
            <a:off x="1483739" y="4655445"/>
            <a:ext cx="3312548" cy="577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4A05CCD-8337-4536-8EC3-F99F389D8A40}"/>
              </a:ext>
            </a:extLst>
          </p:cNvPr>
          <p:cNvSpPr/>
          <p:nvPr/>
        </p:nvSpPr>
        <p:spPr>
          <a:xfrm>
            <a:off x="1505302" y="717465"/>
            <a:ext cx="3312548" cy="577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A04A520-E757-4C15-9F79-F92B7DA575D7}"/>
              </a:ext>
            </a:extLst>
          </p:cNvPr>
          <p:cNvSpPr txBox="1"/>
          <p:nvPr/>
        </p:nvSpPr>
        <p:spPr>
          <a:xfrm>
            <a:off x="1483739" y="5401424"/>
            <a:ext cx="2262158"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Credit : The Engineering Projects</a:t>
            </a:r>
          </a:p>
        </p:txBody>
      </p:sp>
      <p:sp>
        <p:nvSpPr>
          <p:cNvPr id="33" name="Rectangle 32">
            <a:extLst>
              <a:ext uri="{FF2B5EF4-FFF2-40B4-BE49-F238E27FC236}">
                <a16:creationId xmlns:a16="http://schemas.microsoft.com/office/drawing/2014/main" id="{D3FA6586-F7FC-4906-BB04-122278827B20}"/>
              </a:ext>
            </a:extLst>
          </p:cNvPr>
          <p:cNvSpPr/>
          <p:nvPr/>
        </p:nvSpPr>
        <p:spPr>
          <a:xfrm>
            <a:off x="1746457" y="1595887"/>
            <a:ext cx="923027" cy="241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467096"/>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5" name="Прямоугольник 5">
            <a:extLst>
              <a:ext uri="{FF2B5EF4-FFF2-40B4-BE49-F238E27FC236}">
                <a16:creationId xmlns:a16="http://schemas.microsoft.com/office/drawing/2014/main" id="{AB8AA7BA-5B19-4DD6-A32D-C369C2878A82}"/>
              </a:ext>
            </a:extLst>
          </p:cNvPr>
          <p:cNvSpPr/>
          <p:nvPr/>
        </p:nvSpPr>
        <p:spPr>
          <a:xfrm>
            <a:off x="2053087" y="2594589"/>
            <a:ext cx="8798943" cy="739754"/>
          </a:xfrm>
          <a:prstGeom prst="rect">
            <a:avLst/>
          </a:prstGeom>
        </p:spPr>
        <p:txBody>
          <a:bodyPr wrap="square">
            <a:spAutoFit/>
          </a:bodyPr>
          <a:lstStyle/>
          <a:p>
            <a:pPr>
              <a:lnSpc>
                <a:spcPct val="150000"/>
              </a:lnSpc>
            </a:pPr>
            <a:r>
              <a:rPr lang="en-US" sz="3200" dirty="0">
                <a:latin typeface="Arial" panose="020B0604020202020204" pitchFamily="34" charset="0"/>
                <a:cs typeface="Arial" panose="020B0604020202020204" pitchFamily="34" charset="0"/>
              </a:rPr>
              <a:t>Here Comes Screen Recording Video (KiCad)</a:t>
            </a:r>
          </a:p>
        </p:txBody>
      </p:sp>
    </p:spTree>
    <p:extLst>
      <p:ext uri="{BB962C8B-B14F-4D97-AF65-F5344CB8AC3E}">
        <p14:creationId xmlns:p14="http://schemas.microsoft.com/office/powerpoint/2010/main" val="3983374267"/>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1428596" cy="369332"/>
            </a:xfrm>
            <a:prstGeom prst="rect">
              <a:avLst/>
            </a:prstGeom>
            <a:solidFill>
              <a:srgbClr val="00B0F0"/>
            </a:solidFill>
          </p:spPr>
          <p:txBody>
            <a:bodyPr wrap="none" rtlCol="0">
              <a:spAutoFit/>
            </a:bodyPr>
            <a:lstStyle/>
            <a:p>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7</a:t>
              </a:r>
              <a:r>
                <a:rPr lang="ru-RU" b="1">
                  <a:solidFill>
                    <a:schemeClr val="bg1"/>
                  </a:solidFill>
                  <a:latin typeface="Arial" panose="020B0604020202020204" pitchFamily="34" charset="0"/>
                  <a:cs typeface="Arial" panose="020B0604020202020204" pitchFamily="34" charset="0"/>
                </a:rPr>
                <a:t>. </a:t>
              </a:r>
              <a:r>
                <a:rPr lang="en-US" b="1">
                  <a:solidFill>
                    <a:schemeClr val="bg1"/>
                  </a:solidFill>
                  <a:latin typeface="Arial" panose="020B0604020202020204" pitchFamily="34" charset="0"/>
                  <a:cs typeface="Arial" panose="020B0604020202020204" pitchFamily="34" charset="0"/>
                </a:rPr>
                <a:t>Review</a:t>
              </a:r>
            </a:p>
          </p:txBody>
        </p:sp>
      </p:grpSp>
      <p:graphicFrame>
        <p:nvGraphicFramePr>
          <p:cNvPr id="3" name="Diagram 2">
            <a:extLst>
              <a:ext uri="{FF2B5EF4-FFF2-40B4-BE49-F238E27FC236}">
                <a16:creationId xmlns:a16="http://schemas.microsoft.com/office/drawing/2014/main" id="{0FBC2141-CDAA-40B9-9844-0E7D10135323}"/>
              </a:ext>
            </a:extLst>
          </p:cNvPr>
          <p:cNvGraphicFramePr/>
          <p:nvPr>
            <p:extLst>
              <p:ext uri="{D42A27DB-BD31-4B8C-83A1-F6EECF244321}">
                <p14:modId xmlns:p14="http://schemas.microsoft.com/office/powerpoint/2010/main" val="2023013520"/>
              </p:ext>
            </p:extLst>
          </p:nvPr>
        </p:nvGraphicFramePr>
        <p:xfrm>
          <a:off x="2022128" y="718481"/>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7" name="Group 6">
            <a:extLst>
              <a:ext uri="{FF2B5EF4-FFF2-40B4-BE49-F238E27FC236}">
                <a16:creationId xmlns:a16="http://schemas.microsoft.com/office/drawing/2014/main" id="{38CA23C8-E367-4F99-8F04-1699CEA56FAA}"/>
              </a:ext>
            </a:extLst>
          </p:cNvPr>
          <p:cNvGrpSpPr/>
          <p:nvPr/>
        </p:nvGrpSpPr>
        <p:grpSpPr>
          <a:xfrm>
            <a:off x="5511786" y="4173339"/>
            <a:ext cx="1790162" cy="373874"/>
            <a:chOff x="2022128" y="4309862"/>
            <a:chExt cx="1790162" cy="373874"/>
          </a:xfrm>
        </p:grpSpPr>
        <p:pic>
          <p:nvPicPr>
            <p:cNvPr id="6" name="Picture 5" descr="A picture containing shape&#10;&#10;Description automatically generated">
              <a:extLst>
                <a:ext uri="{FF2B5EF4-FFF2-40B4-BE49-F238E27FC236}">
                  <a16:creationId xmlns:a16="http://schemas.microsoft.com/office/drawing/2014/main" id="{BD712D91-F9D4-4DA1-BE56-4AC614F346F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22128" y="4309862"/>
              <a:ext cx="380417" cy="373874"/>
            </a:xfrm>
            <a:prstGeom prst="rect">
              <a:avLst/>
            </a:prstGeom>
          </p:spPr>
        </p:pic>
        <p:sp>
          <p:nvSpPr>
            <p:cNvPr id="22" name="Прямоугольник 8">
              <a:extLst>
                <a:ext uri="{FF2B5EF4-FFF2-40B4-BE49-F238E27FC236}">
                  <a16:creationId xmlns:a16="http://schemas.microsoft.com/office/drawing/2014/main" id="{35D69AE7-0592-428B-9611-CFB25B61F7F9}"/>
                </a:ext>
              </a:extLst>
            </p:cNvPr>
            <p:cNvSpPr/>
            <p:nvPr/>
          </p:nvSpPr>
          <p:spPr>
            <a:xfrm>
              <a:off x="2402545" y="4327522"/>
              <a:ext cx="1409745"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You are here!</a:t>
              </a:r>
            </a:p>
          </p:txBody>
        </p:sp>
      </p:grpSp>
    </p:spTree>
    <p:extLst>
      <p:ext uri="{BB962C8B-B14F-4D97-AF65-F5344CB8AC3E}">
        <p14:creationId xmlns:p14="http://schemas.microsoft.com/office/powerpoint/2010/main" val="2933641479"/>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Группа 3"/>
          <p:cNvGrpSpPr/>
          <p:nvPr/>
        </p:nvGrpSpPr>
        <p:grpSpPr>
          <a:xfrm>
            <a:off x="0" y="6043819"/>
            <a:ext cx="12192000" cy="836713"/>
            <a:chOff x="0" y="6025857"/>
            <a:chExt cx="12192000" cy="836713"/>
          </a:xfrm>
        </p:grpSpPr>
        <p:grpSp>
          <p:nvGrpSpPr>
            <p:cNvPr id="5" name="Группа 4"/>
            <p:cNvGrpSpPr/>
            <p:nvPr/>
          </p:nvGrpSpPr>
          <p:grpSpPr>
            <a:xfrm>
              <a:off x="0" y="6025857"/>
              <a:ext cx="12192000" cy="836713"/>
              <a:chOff x="0" y="6025857"/>
              <a:chExt cx="12192000" cy="836713"/>
            </a:xfrm>
          </p:grpSpPr>
          <p:sp>
            <p:nvSpPr>
              <p:cNvPr id="7" name="Прямоугольник 6"/>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75220"/>
                <a:ext cx="5401429" cy="769840"/>
              </a:xfrm>
              <a:prstGeom prst="rect">
                <a:avLst/>
              </a:prstGeom>
            </p:spPr>
          </p:pic>
          <p:pic>
            <p:nvPicPr>
              <p:cNvPr id="11"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6" name="Рисунок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
        <p:nvSpPr>
          <p:cNvPr id="13" name="Заголовок 1"/>
          <p:cNvSpPr txBox="1">
            <a:spLocks/>
          </p:cNvSpPr>
          <p:nvPr/>
        </p:nvSpPr>
        <p:spPr>
          <a:xfrm>
            <a:off x="0" y="0"/>
            <a:ext cx="12192000" cy="638732"/>
          </a:xfrm>
          <a:prstGeom prst="rect">
            <a:avLst/>
          </a:prstGeom>
          <a:solidFill>
            <a:srgbClr val="00B0F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000">
                <a:solidFill>
                  <a:srgbClr val="002060"/>
                </a:solidFill>
                <a:latin typeface="Arial" panose="020B0604020202020204" pitchFamily="34" charset="0"/>
                <a:cs typeface="Arial" panose="020B0604020202020204" pitchFamily="34" charset="0"/>
              </a:rPr>
              <a:t>   </a:t>
            </a:r>
            <a:r>
              <a:rPr lang="en-US" sz="1800" b="1">
                <a:solidFill>
                  <a:schemeClr val="bg1"/>
                </a:solidFill>
                <a:latin typeface="Arial" panose="020B0604020202020204" pitchFamily="34" charset="0"/>
                <a:cs typeface="Arial" panose="020B0604020202020204" pitchFamily="34" charset="0"/>
              </a:rPr>
              <a:t>The following materials are used in this lecture.</a:t>
            </a:r>
            <a:endParaRPr lang="ru-RU" sz="1800" b="1">
              <a:solidFill>
                <a:schemeClr val="bg1"/>
              </a:solidFill>
              <a:latin typeface="Arial" panose="020B0604020202020204" pitchFamily="34" charset="0"/>
              <a:cs typeface="Arial" panose="020B0604020202020204" pitchFamily="34" charset="0"/>
            </a:endParaRPr>
          </a:p>
        </p:txBody>
      </p:sp>
      <p:sp>
        <p:nvSpPr>
          <p:cNvPr id="14" name="Заголовок 1"/>
          <p:cNvSpPr txBox="1">
            <a:spLocks/>
          </p:cNvSpPr>
          <p:nvPr/>
        </p:nvSpPr>
        <p:spPr>
          <a:xfrm>
            <a:off x="388018" y="805695"/>
            <a:ext cx="11442032" cy="48736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200" b="1" dirty="0">
                <a:latin typeface="Arial" panose="020B0604020202020204" pitchFamily="34" charset="0"/>
                <a:cs typeface="Arial" panose="020B0604020202020204" pitchFamily="34" charset="0"/>
              </a:rPr>
              <a:t>Literature:</a:t>
            </a:r>
          </a:p>
          <a:p>
            <a:pPr>
              <a:lnSpc>
                <a:spcPct val="100000"/>
              </a:lnSpc>
            </a:pPr>
            <a:br>
              <a:rPr lang="ru-RU" sz="1200" b="1"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1. </a:t>
            </a:r>
            <a:r>
              <a:rPr lang="en-US" sz="1200" dirty="0" err="1">
                <a:latin typeface="Arial" panose="020B0604020202020204" pitchFamily="34" charset="0"/>
                <a:cs typeface="Arial" panose="020B0604020202020204" pitchFamily="34" charset="0"/>
              </a:rPr>
              <a:t>Honess</a:t>
            </a:r>
            <a:r>
              <a:rPr lang="en-US" sz="1200" dirty="0">
                <a:latin typeface="Arial" panose="020B0604020202020204" pitchFamily="34" charset="0"/>
                <a:cs typeface="Arial" panose="020B0604020202020204" pitchFamily="34" charset="0"/>
              </a:rPr>
              <a:t>, D. and Quinlan, O., 2017. Astro pi: Running your code aboard the international space station. Acta </a:t>
            </a:r>
            <a:r>
              <a:rPr lang="en-US" sz="1200" dirty="0" err="1">
                <a:latin typeface="Arial" panose="020B0604020202020204" pitchFamily="34" charset="0"/>
                <a:cs typeface="Arial" panose="020B0604020202020204" pitchFamily="34" charset="0"/>
              </a:rPr>
              <a:t>Astronautica</a:t>
            </a:r>
            <a:r>
              <a:rPr lang="en-US" sz="1200" dirty="0">
                <a:latin typeface="Arial" panose="020B0604020202020204" pitchFamily="34" charset="0"/>
                <a:cs typeface="Arial" panose="020B0604020202020204" pitchFamily="34" charset="0"/>
              </a:rPr>
              <a:t>, 138, pp.43-52.</a:t>
            </a:r>
          </a:p>
          <a:p>
            <a:pPr>
              <a:lnSpc>
                <a:spcPct val="100000"/>
              </a:lnSpc>
            </a:pPr>
            <a:r>
              <a:rPr lang="en-US" sz="1200" dirty="0">
                <a:latin typeface="Arial" panose="020B0604020202020204" pitchFamily="34" charset="0"/>
                <a:cs typeface="Arial" panose="020B0604020202020204" pitchFamily="34" charset="0"/>
              </a:rPr>
              <a:t>2. Delgado, M., López, M.C. and Cid, C., 2020, July. Learning space weather through the Astro Pi Project: the experience at a Secondary School. In Contributions to the XIV. 0 Scientific Meeting (virtual) of the Spanish Astronomical Society (p. 256).</a:t>
            </a:r>
          </a:p>
          <a:p>
            <a:pPr>
              <a:lnSpc>
                <a:spcPct val="100000"/>
              </a:lnSpc>
            </a:pPr>
            <a:r>
              <a:rPr lang="en-US" sz="1200" dirty="0">
                <a:latin typeface="Arial" panose="020B0604020202020204" pitchFamily="34" charset="0"/>
                <a:cs typeface="Arial" panose="020B0604020202020204" pitchFamily="34" charset="0"/>
              </a:rPr>
              <a:t>3. Bruce, R.F., Brock, J.D. and Reiser, S.L., 2015, April. Make space for the Pi. In </a:t>
            </a:r>
            <a:r>
              <a:rPr lang="en-US" sz="1200" dirty="0" err="1">
                <a:latin typeface="Arial" panose="020B0604020202020204" pitchFamily="34" charset="0"/>
                <a:cs typeface="Arial" panose="020B0604020202020204" pitchFamily="34" charset="0"/>
              </a:rPr>
              <a:t>SoutheastCon</a:t>
            </a:r>
            <a:r>
              <a:rPr lang="en-US" sz="1200" dirty="0">
                <a:latin typeface="Arial" panose="020B0604020202020204" pitchFamily="34" charset="0"/>
                <a:cs typeface="Arial" panose="020B0604020202020204" pitchFamily="34" charset="0"/>
              </a:rPr>
              <a:t> 2015 (pp. 1-6). IEEE.</a:t>
            </a:r>
          </a:p>
          <a:p>
            <a:pPr>
              <a:lnSpc>
                <a:spcPct val="100000"/>
              </a:lnSpc>
            </a:pPr>
            <a:r>
              <a:rPr lang="en-US" sz="1200" dirty="0">
                <a:latin typeface="Arial" panose="020B0604020202020204" pitchFamily="34" charset="0"/>
                <a:cs typeface="Arial" panose="020B0604020202020204" pitchFamily="34" charset="0"/>
              </a:rPr>
              <a:t>4. Underwood, C., Pellegrino, S., </a:t>
            </a:r>
            <a:r>
              <a:rPr lang="en-US" sz="1200" dirty="0" err="1">
                <a:latin typeface="Arial" panose="020B0604020202020204" pitchFamily="34" charset="0"/>
                <a:cs typeface="Arial" panose="020B0604020202020204" pitchFamily="34" charset="0"/>
              </a:rPr>
              <a:t>Lappas</a:t>
            </a:r>
            <a:r>
              <a:rPr lang="en-US" sz="1200" dirty="0">
                <a:latin typeface="Arial" panose="020B0604020202020204" pitchFamily="34" charset="0"/>
                <a:cs typeface="Arial" panose="020B0604020202020204" pitchFamily="34" charset="0"/>
              </a:rPr>
              <a:t>, V.J., Bridges, C.P. and Baker, J., 2015. Using CubeSat/micro-satellite technology to demonstrate the Autonomous Assembly of a Reconfigurable Space Telescope (</a:t>
            </a:r>
            <a:r>
              <a:rPr lang="en-US" sz="1200" dirty="0" err="1">
                <a:latin typeface="Arial" panose="020B0604020202020204" pitchFamily="34" charset="0"/>
                <a:cs typeface="Arial" panose="020B0604020202020204" pitchFamily="34" charset="0"/>
              </a:rPr>
              <a:t>AAReST</a:t>
            </a:r>
            <a:r>
              <a:rPr lang="en-US" sz="1200" dirty="0">
                <a:latin typeface="Arial" panose="020B0604020202020204" pitchFamily="34" charset="0"/>
                <a:cs typeface="Arial" panose="020B0604020202020204" pitchFamily="34" charset="0"/>
              </a:rPr>
              <a:t>). Acta </a:t>
            </a:r>
            <a:r>
              <a:rPr lang="en-US" sz="1200" dirty="0" err="1">
                <a:latin typeface="Arial" panose="020B0604020202020204" pitchFamily="34" charset="0"/>
                <a:cs typeface="Arial" panose="020B0604020202020204" pitchFamily="34" charset="0"/>
              </a:rPr>
              <a:t>Astronautica</a:t>
            </a:r>
            <a:r>
              <a:rPr lang="en-US" sz="1200" dirty="0">
                <a:latin typeface="Arial" panose="020B0604020202020204" pitchFamily="34" charset="0"/>
                <a:cs typeface="Arial" panose="020B0604020202020204" pitchFamily="34" charset="0"/>
              </a:rPr>
              <a:t>, 114, pp.112-122.</a:t>
            </a:r>
          </a:p>
          <a:p>
            <a:pPr>
              <a:lnSpc>
                <a:spcPct val="100000"/>
              </a:lnSpc>
            </a:pPr>
            <a:endParaRPr lang="ru-RU" sz="1200" b="1" dirty="0">
              <a:latin typeface="Arial" panose="020B0604020202020204" pitchFamily="34" charset="0"/>
              <a:cs typeface="Arial" panose="020B0604020202020204" pitchFamily="34" charset="0"/>
            </a:endParaRPr>
          </a:p>
          <a:p>
            <a:pPr>
              <a:lnSpc>
                <a:spcPct val="100000"/>
              </a:lnSpc>
            </a:pPr>
            <a:r>
              <a:rPr lang="en-US" sz="1200" b="1" dirty="0">
                <a:latin typeface="Arial" panose="020B0604020202020204" pitchFamily="34" charset="0"/>
                <a:cs typeface="Arial" panose="020B0604020202020204" pitchFamily="34" charset="0"/>
              </a:rPr>
              <a:t>Internet resources</a:t>
            </a:r>
            <a:r>
              <a:rPr lang="ru-RU" sz="1200" b="1" dirty="0">
                <a:latin typeface="Arial" panose="020B0604020202020204" pitchFamily="34" charset="0"/>
                <a:cs typeface="Arial" panose="020B0604020202020204" pitchFamily="34" charset="0"/>
              </a:rPr>
              <a:t>:</a:t>
            </a:r>
            <a:br>
              <a:rPr lang="ru-RU" sz="1200" b="1" dirty="0">
                <a:latin typeface="Arial" panose="020B0604020202020204" pitchFamily="34" charset="0"/>
                <a:cs typeface="Arial" panose="020B0604020202020204" pitchFamily="34" charset="0"/>
              </a:rPr>
            </a:br>
            <a:endParaRPr lang="en-US" sz="1200" b="1" dirty="0">
              <a:latin typeface="Arial" panose="020B0604020202020204" pitchFamily="34" charset="0"/>
              <a:cs typeface="Arial" panose="020B0604020202020204" pitchFamily="34" charset="0"/>
            </a:endParaRP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https://www.raspberrypi.org/blog/young-people-space-experiment-ideas-astro-pi-mission-space-lab-2021-22/</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https://www.raspberrypi.org/blog/free-beginner-coding-activity-astro-pi-mission-zero-name-space-history/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https://astro-pi.org/about/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https://learn.sparkfun.com/tutorials/i2c/all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https://commons.wikimedia.org/wiki/File:KiCad-Logo.svg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https://commons.wikimedia.org/wiki/File:Fritzing_logo_(new).png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https://prodigytechno.com/i2c-vs-spi </a:t>
            </a:r>
          </a:p>
          <a:p>
            <a:pPr marL="228600" indent="-228600">
              <a:lnSpc>
                <a:spcPct val="100000"/>
              </a:lnSpc>
              <a:buFont typeface="+mj-lt"/>
              <a:buAutoNum type="arabicPeriod"/>
            </a:pPr>
            <a:r>
              <a:rPr lang="en-US" sz="1200" dirty="0">
                <a:latin typeface="Arial" panose="020B0604020202020204" pitchFamily="34" charset="0"/>
                <a:cs typeface="Arial" panose="020B0604020202020204" pitchFamily="34" charset="0"/>
              </a:rPr>
              <a:t>https://www.youtube.com/watch?v=iKDeJi2VBNo (</a:t>
            </a:r>
            <a:r>
              <a:rPr lang="en-US" sz="1200" dirty="0" err="1">
                <a:latin typeface="Arial" panose="020B0604020202020204" pitchFamily="34" charset="0"/>
                <a:cs typeface="Arial" panose="020B0604020202020204" pitchFamily="34" charset="0"/>
              </a:rPr>
              <a:t>Youtube</a:t>
            </a:r>
            <a:r>
              <a:rPr lang="en-US" sz="1200" dirty="0">
                <a:latin typeface="Arial" panose="020B0604020202020204" pitchFamily="34" charset="0"/>
                <a:cs typeface="Arial" panose="020B0604020202020204" pitchFamily="34" charset="0"/>
              </a:rPr>
              <a:t> Channel Prodigy </a:t>
            </a:r>
            <a:r>
              <a:rPr lang="en-US" sz="1200" dirty="0" err="1">
                <a:latin typeface="Arial" panose="020B0604020202020204" pitchFamily="34" charset="0"/>
                <a:cs typeface="Arial" panose="020B0604020202020204" pitchFamily="34" charset="0"/>
              </a:rPr>
              <a:t>Technovations</a:t>
            </a:r>
            <a:r>
              <a:rPr lang="en-US" sz="1200" dirty="0">
                <a:latin typeface="Arial" panose="020B0604020202020204" pitchFamily="34" charset="0"/>
                <a:cs typeface="Arial" panose="020B0604020202020204" pitchFamily="34" charset="0"/>
              </a:rPr>
              <a:t>)</a:t>
            </a:r>
            <a:br>
              <a:rPr lang="en-US" sz="12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9150245"/>
      </p:ext>
    </p:extLst>
  </p:cSld>
  <p:clrMapOvr>
    <a:masterClrMapping/>
  </p:clrMapOvr>
  <mc:AlternateContent xmlns:mc="http://schemas.openxmlformats.org/markup-compatibility/2006" xmlns:p14="http://schemas.microsoft.com/office/powerpoint/2010/main">
    <mc:Choice Requires="p14">
      <p:transition spd="slow" p14:dur="1500" advClick="0" advTm="5000">
        <p:split orient="vert"/>
      </p:transition>
    </mc:Choice>
    <mc:Fallback xmlns="">
      <p:transition spd="slow" advClick="0" advTm="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000"/>
                                        <p:tgtEl>
                                          <p:spTgt spid="13"/>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t="-9000" b="-9000"/>
          </a:stretch>
        </a:blipFill>
        <a:effectLst/>
      </p:bgPr>
    </p:bg>
    <p:spTree>
      <p:nvGrpSpPr>
        <p:cNvPr id="1" name=""/>
        <p:cNvGrpSpPr/>
        <p:nvPr/>
      </p:nvGrpSpPr>
      <p:grpSpPr>
        <a:xfrm>
          <a:off x="0" y="0"/>
          <a:ext cx="0" cy="0"/>
          <a:chOff x="0" y="0"/>
          <a:chExt cx="0" cy="0"/>
        </a:xfrm>
      </p:grpSpPr>
      <p:sp>
        <p:nvSpPr>
          <p:cNvPr id="9" name="Прямоугольник 8"/>
          <p:cNvSpPr/>
          <p:nvPr/>
        </p:nvSpPr>
        <p:spPr>
          <a:xfrm>
            <a:off x="2256102" y="5402973"/>
            <a:ext cx="8531955" cy="707886"/>
          </a:xfrm>
          <a:prstGeom prst="rect">
            <a:avLst/>
          </a:prstGeom>
        </p:spPr>
        <p:txBody>
          <a:bodyPr wrap="square">
            <a:spAutoFit/>
          </a:bodyPr>
          <a:lstStyle/>
          <a:p>
            <a:pPr algn="ctr"/>
            <a:r>
              <a:rPr lang="ru-RU" sz="2000">
                <a:solidFill>
                  <a:srgbClr val="074D67"/>
                </a:solidFill>
                <a:latin typeface="Arial" panose="020B0604020202020204" pitchFamily="34" charset="0"/>
                <a:cs typeface="Arial" panose="020B0604020202020204" pitchFamily="34" charset="0"/>
              </a:rPr>
              <a:t>UNEPG является совместным проектом </a:t>
            </a:r>
            <a:r>
              <a:rPr lang="ru-RU" sz="2000">
                <a:solidFill>
                  <a:srgbClr val="00B0F0"/>
                </a:solidFill>
                <a:latin typeface="Arial" panose="020B0604020202020204" pitchFamily="34" charset="0"/>
                <a:cs typeface="Arial" panose="020B0604020202020204" pitchFamily="34" charset="0"/>
              </a:rPr>
              <a:t>ЮНИСЕФ Казахстан </a:t>
            </a:r>
            <a:r>
              <a:rPr lang="ru-RU" sz="2000">
                <a:solidFill>
                  <a:srgbClr val="074D67"/>
                </a:solidFill>
                <a:latin typeface="Arial" panose="020B0604020202020204" pitchFamily="34" charset="0"/>
                <a:cs typeface="Arial" panose="020B0604020202020204" pitchFamily="34" charset="0"/>
              </a:rPr>
              <a:t>и Казахского национального университета имени аль</a:t>
            </a:r>
            <a:r>
              <a:rPr lang="en-US" sz="2000">
                <a:solidFill>
                  <a:srgbClr val="074D67"/>
                </a:solidFill>
                <a:latin typeface="Arial" panose="020B0604020202020204" pitchFamily="34" charset="0"/>
                <a:cs typeface="Arial" panose="020B0604020202020204" pitchFamily="34" charset="0"/>
              </a:rPr>
              <a:t>-</a:t>
            </a:r>
            <a:r>
              <a:rPr lang="ru-RU" sz="2000" err="1">
                <a:solidFill>
                  <a:srgbClr val="074D67"/>
                </a:solidFill>
                <a:latin typeface="Arial" panose="020B0604020202020204" pitchFamily="34" charset="0"/>
                <a:cs typeface="Arial" panose="020B0604020202020204" pitchFamily="34" charset="0"/>
              </a:rPr>
              <a:t>Фараби</a:t>
            </a:r>
            <a:endParaRPr lang="ru-RU" sz="2000">
              <a:solidFill>
                <a:srgbClr val="074D67"/>
              </a:solidFill>
              <a:latin typeface="Arial" panose="020B0604020202020204" pitchFamily="34" charset="0"/>
              <a:cs typeface="Arial" panose="020B0604020202020204" pitchFamily="34" charset="0"/>
            </a:endParaRPr>
          </a:p>
        </p:txBody>
      </p:sp>
      <p:sp>
        <p:nvSpPr>
          <p:cNvPr id="10" name="タイトル 1"/>
          <p:cNvSpPr txBox="1">
            <a:spLocks/>
          </p:cNvSpPr>
          <p:nvPr/>
        </p:nvSpPr>
        <p:spPr>
          <a:xfrm>
            <a:off x="560914" y="0"/>
            <a:ext cx="11352942" cy="16130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ru-RU" sz="2800">
                <a:solidFill>
                  <a:srgbClr val="FCB414"/>
                </a:solidFill>
                <a:latin typeface="Arial" panose="020B0604020202020204" pitchFamily="34" charset="0"/>
                <a:cs typeface="Arial" panose="020B0604020202020204" pitchFamily="34" charset="0"/>
              </a:rPr>
              <a:t>Запусти свою мечту</a:t>
            </a:r>
            <a:r>
              <a:rPr lang="en-US" sz="2800">
                <a:solidFill>
                  <a:srgbClr val="FCB414"/>
                </a:solidFill>
                <a:latin typeface="Arial" panose="020B0604020202020204" pitchFamily="34" charset="0"/>
                <a:cs typeface="Arial" panose="020B0604020202020204" pitchFamily="34" charset="0"/>
              </a:rPr>
              <a:t>: </a:t>
            </a:r>
            <a:r>
              <a:rPr lang="ru-RU" sz="2800">
                <a:solidFill>
                  <a:prstClr val="black"/>
                </a:solidFill>
                <a:latin typeface="Arial" panose="020B0604020202020204" pitchFamily="34" charset="0"/>
                <a:cs typeface="Arial" panose="020B0604020202020204" pitchFamily="34" charset="0"/>
              </a:rPr>
              <a:t>Образовательная программа по разработке наноспутников UniSat для девочек (UNEPG)</a:t>
            </a:r>
            <a:endParaRPr lang="ja-JP" altLang="en-US" sz="280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1133371"/>
      </p:ext>
    </p:extLst>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B4473CE7-6001-4F64-8182-1EA2A7B46F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693" t="20495" r="14528" b="9882"/>
          <a:stretch/>
        </p:blipFill>
        <p:spPr>
          <a:xfrm>
            <a:off x="360772" y="1245240"/>
            <a:ext cx="6049283" cy="3464783"/>
          </a:xfrm>
          <a:prstGeom prst="rect">
            <a:avLst/>
          </a:prstGeom>
        </p:spPr>
      </p:pic>
      <p:sp>
        <p:nvSpPr>
          <p:cNvPr id="2" name="Прямоугольник 1"/>
          <p:cNvSpPr/>
          <p:nvPr/>
        </p:nvSpPr>
        <p:spPr>
          <a:xfrm>
            <a:off x="218302" y="185601"/>
            <a:ext cx="11755395" cy="523220"/>
          </a:xfrm>
          <a:prstGeom prst="rect">
            <a:avLst/>
          </a:prstGeom>
        </p:spPr>
        <p:txBody>
          <a:bodyPr wrap="square">
            <a:spAutoFit/>
          </a:bodyPr>
          <a:lstStyle/>
          <a:p>
            <a:pPr algn="ctr"/>
            <a:r>
              <a:rPr lang="en-US" sz="2800" b="1" dirty="0">
                <a:latin typeface="Arial" panose="020B0604020202020204" pitchFamily="34" charset="0"/>
                <a:cs typeface="Arial" panose="020B0604020202020204" pitchFamily="34" charset="0"/>
              </a:rPr>
              <a:t>Lecture 2: Designing the OBC PCB</a:t>
            </a:r>
          </a:p>
        </p:txBody>
      </p:sp>
      <p:sp>
        <p:nvSpPr>
          <p:cNvPr id="6" name="Прямоугольник 5"/>
          <p:cNvSpPr/>
          <p:nvPr/>
        </p:nvSpPr>
        <p:spPr>
          <a:xfrm>
            <a:off x="6485885" y="1339570"/>
            <a:ext cx="5182240" cy="326698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The Astro Pi Project</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Introduction to the I2C Communication</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Planning and Designing a RPi based OBC</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Designing the OBC Prototype Using Fritzing</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Designing the OBC PCB using KiCad</a:t>
            </a:r>
          </a:p>
        </p:txBody>
      </p:sp>
      <p:sp>
        <p:nvSpPr>
          <p:cNvPr id="8" name="TextBox 7"/>
          <p:cNvSpPr txBox="1"/>
          <p:nvPr/>
        </p:nvSpPr>
        <p:spPr>
          <a:xfrm>
            <a:off x="403988" y="4813942"/>
            <a:ext cx="477317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Printed Circuit Boards (PCBs) on the UniSat</a:t>
            </a:r>
          </a:p>
        </p:txBody>
      </p:sp>
      <p:grpSp>
        <p:nvGrpSpPr>
          <p:cNvPr id="9" name="Группа 8"/>
          <p:cNvGrpSpPr/>
          <p:nvPr/>
        </p:nvGrpSpPr>
        <p:grpSpPr>
          <a:xfrm>
            <a:off x="0" y="6025857"/>
            <a:ext cx="12192000" cy="838253"/>
            <a:chOff x="0" y="6025857"/>
            <a:chExt cx="12192000" cy="838253"/>
          </a:xfrm>
        </p:grpSpPr>
        <p:grpSp>
          <p:nvGrpSpPr>
            <p:cNvPr id="10" name="Группа 9"/>
            <p:cNvGrpSpPr/>
            <p:nvPr/>
          </p:nvGrpSpPr>
          <p:grpSpPr>
            <a:xfrm>
              <a:off x="0" y="6025857"/>
              <a:ext cx="12192000" cy="838253"/>
              <a:chOff x="0" y="6025857"/>
              <a:chExt cx="12192000" cy="838253"/>
            </a:xfrm>
          </p:grpSpPr>
          <p:sp>
            <p:nvSpPr>
              <p:cNvPr id="12" name="Прямоугольник 11"/>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 name="Рисунок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4" name="Picture 6" descr="&amp;Kcy;&amp;acy;&amp;rcy;&amp;tcy;&amp;icy;&amp;ncy;&amp;kcy;&amp;icy; &amp;pcy;&amp;ocy; &amp;zcy;&amp;acy;&amp;pcy;&amp;rcy;&amp;ocy;&amp;scy;&amp;ucy; kaznu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Century Gothic" panose="020B0502020202020204" pitchFamily="34" charset="0"/>
                  </a:rPr>
                  <a:t>kaznu.kz</a:t>
                </a:r>
              </a:p>
              <a:p>
                <a:pPr algn="ctr"/>
                <a:r>
                  <a:rPr lang="en-US" sz="1200" b="1">
                    <a:solidFill>
                      <a:schemeClr val="bg1"/>
                    </a:solidFill>
                    <a:latin typeface="Century Gothic" panose="020B0502020202020204" pitchFamily="34" charset="0"/>
                  </a:rPr>
                  <a:t>sciencepark.kz</a:t>
                </a:r>
                <a:endParaRPr lang="ru-RU" sz="1200" b="1">
                  <a:solidFill>
                    <a:schemeClr val="bg1"/>
                  </a:solidFill>
                  <a:latin typeface="Century Gothic" panose="020B0502020202020204" pitchFamily="34" charset="0"/>
                </a:endParaRPr>
              </a:p>
            </p:txBody>
          </p:sp>
        </p:grpSp>
        <p:pic>
          <p:nvPicPr>
            <p:cNvPr id="11" name="Рисунок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Tree>
    <p:extLst>
      <p:ext uri="{BB962C8B-B14F-4D97-AF65-F5344CB8AC3E}">
        <p14:creationId xmlns:p14="http://schemas.microsoft.com/office/powerpoint/2010/main" val="457029221"/>
      </p:ext>
    </p:extLst>
  </p:cSld>
  <p:clrMapOvr>
    <a:masterClrMapping/>
  </p:clrMapOvr>
  <p:transition spd="slow" advClick="0" advTm="3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8302" y="185601"/>
            <a:ext cx="11755395" cy="523220"/>
          </a:xfrm>
          <a:prstGeom prst="rect">
            <a:avLst/>
          </a:prstGeom>
        </p:spPr>
        <p:txBody>
          <a:bodyPr wrap="square">
            <a:spAutoFit/>
          </a:bodyPr>
          <a:lstStyle/>
          <a:p>
            <a:pPr algn="ctr"/>
            <a:r>
              <a:rPr lang="en-US" sz="2800" b="1" dirty="0">
                <a:latin typeface="Arial" panose="020B0604020202020204" pitchFamily="34" charset="0"/>
                <a:cs typeface="Arial" panose="020B0604020202020204" pitchFamily="34" charset="0"/>
              </a:rPr>
              <a:t>Lecture 2: Designing the OBC PCB</a:t>
            </a:r>
          </a:p>
        </p:txBody>
      </p:sp>
      <p:sp>
        <p:nvSpPr>
          <p:cNvPr id="6" name="Прямоугольник 5"/>
          <p:cNvSpPr/>
          <p:nvPr/>
        </p:nvSpPr>
        <p:spPr>
          <a:xfrm>
            <a:off x="6485885" y="1339570"/>
            <a:ext cx="5182240" cy="326698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The Astro Pi Project</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Introduction to the I2C Communication</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Planning and Designing a RPi based OBC</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Designing the OBC Prototype Using Fritzing</a:t>
            </a:r>
          </a:p>
          <a:p>
            <a:pPr marL="342900" indent="-342900">
              <a:lnSpc>
                <a:spcPct val="150000"/>
              </a:lnSpc>
              <a:buFont typeface="Arial" panose="020B0604020202020204" pitchFamily="34" charset="0"/>
              <a:buChar char="•"/>
            </a:pPr>
            <a:r>
              <a:rPr lang="en-US" sz="2000" dirty="0">
                <a:latin typeface="Arial" panose="020B0604020202020204" pitchFamily="34" charset="0"/>
                <a:cs typeface="Arial" panose="020B0604020202020204" pitchFamily="34" charset="0"/>
              </a:rPr>
              <a:t>Designing the OBC PCB using KiCad</a:t>
            </a:r>
          </a:p>
        </p:txBody>
      </p:sp>
      <p:sp>
        <p:nvSpPr>
          <p:cNvPr id="8" name="TextBox 7"/>
          <p:cNvSpPr txBox="1"/>
          <p:nvPr/>
        </p:nvSpPr>
        <p:spPr>
          <a:xfrm>
            <a:off x="4099298" y="4986780"/>
            <a:ext cx="477317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Designing a PCB using Fritzing</a:t>
            </a:r>
          </a:p>
        </p:txBody>
      </p:sp>
      <p:grpSp>
        <p:nvGrpSpPr>
          <p:cNvPr id="9" name="Группа 8"/>
          <p:cNvGrpSpPr/>
          <p:nvPr/>
        </p:nvGrpSpPr>
        <p:grpSpPr>
          <a:xfrm>
            <a:off x="0" y="6025857"/>
            <a:ext cx="12192000" cy="838253"/>
            <a:chOff x="0" y="6025857"/>
            <a:chExt cx="12192000" cy="838253"/>
          </a:xfrm>
        </p:grpSpPr>
        <p:grpSp>
          <p:nvGrpSpPr>
            <p:cNvPr id="10" name="Группа 9"/>
            <p:cNvGrpSpPr/>
            <p:nvPr/>
          </p:nvGrpSpPr>
          <p:grpSpPr>
            <a:xfrm>
              <a:off x="0" y="6025857"/>
              <a:ext cx="12192000" cy="838253"/>
              <a:chOff x="0" y="6025857"/>
              <a:chExt cx="12192000" cy="838253"/>
            </a:xfrm>
          </p:grpSpPr>
          <p:sp>
            <p:nvSpPr>
              <p:cNvPr id="12" name="Прямоугольник 11"/>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4"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Century Gothic" panose="020B0502020202020204" pitchFamily="34" charset="0"/>
                  </a:rPr>
                  <a:t>kaznu.kz</a:t>
                </a:r>
              </a:p>
              <a:p>
                <a:pPr algn="ctr"/>
                <a:r>
                  <a:rPr lang="en-US" sz="1200" b="1">
                    <a:solidFill>
                      <a:schemeClr val="bg1"/>
                    </a:solidFill>
                    <a:latin typeface="Century Gothic" panose="020B0502020202020204" pitchFamily="34" charset="0"/>
                  </a:rPr>
                  <a:t>sciencepark.kz</a:t>
                </a:r>
                <a:endParaRPr lang="ru-RU" sz="1200" b="1">
                  <a:solidFill>
                    <a:schemeClr val="bg1"/>
                  </a:solidFill>
                  <a:latin typeface="Century Gothic" panose="020B0502020202020204" pitchFamily="34" charset="0"/>
                </a:endParaRPr>
              </a:p>
            </p:txBody>
          </p:sp>
        </p:grpSp>
        <p:pic>
          <p:nvPicPr>
            <p:cNvPr id="11" name="Рисунок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pic>
        <p:nvPicPr>
          <p:cNvPr id="1026" name="Picture 2">
            <a:extLst>
              <a:ext uri="{FF2B5EF4-FFF2-40B4-BE49-F238E27FC236}">
                <a16:creationId xmlns:a16="http://schemas.microsoft.com/office/drawing/2014/main" id="{7CC2EFF8-5E85-4796-918C-CBA6A91E65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15" y="1165192"/>
            <a:ext cx="11040826" cy="3647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241227"/>
      </p:ext>
    </p:extLst>
  </p:cSld>
  <p:clrMapOvr>
    <a:masterClrMapping/>
  </p:clrMapOvr>
  <p:transition spd="slow" advClick="0" advTm="3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8302" y="185601"/>
            <a:ext cx="11755395" cy="523220"/>
          </a:xfrm>
          <a:prstGeom prst="rect">
            <a:avLst/>
          </a:prstGeom>
        </p:spPr>
        <p:txBody>
          <a:bodyPr wrap="square">
            <a:spAutoFit/>
          </a:bodyPr>
          <a:lstStyle/>
          <a:p>
            <a:pPr algn="ctr"/>
            <a:r>
              <a:rPr lang="en-US" sz="2800" b="1" dirty="0">
                <a:latin typeface="Arial" panose="020B0604020202020204" pitchFamily="34" charset="0"/>
                <a:cs typeface="Arial" panose="020B0604020202020204" pitchFamily="34" charset="0"/>
              </a:rPr>
              <a:t>Lecture 2: Designing the OBC PCB</a:t>
            </a:r>
          </a:p>
        </p:txBody>
      </p:sp>
      <p:sp>
        <p:nvSpPr>
          <p:cNvPr id="8" name="TextBox 7"/>
          <p:cNvSpPr txBox="1"/>
          <p:nvPr/>
        </p:nvSpPr>
        <p:spPr>
          <a:xfrm>
            <a:off x="3514680" y="5470319"/>
            <a:ext cx="4773174"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Designing a PCB using KiCad</a:t>
            </a:r>
          </a:p>
        </p:txBody>
      </p:sp>
      <p:grpSp>
        <p:nvGrpSpPr>
          <p:cNvPr id="9" name="Группа 8"/>
          <p:cNvGrpSpPr/>
          <p:nvPr/>
        </p:nvGrpSpPr>
        <p:grpSpPr>
          <a:xfrm>
            <a:off x="0" y="6025857"/>
            <a:ext cx="12192000" cy="838253"/>
            <a:chOff x="0" y="6025857"/>
            <a:chExt cx="12192000" cy="838253"/>
          </a:xfrm>
        </p:grpSpPr>
        <p:grpSp>
          <p:nvGrpSpPr>
            <p:cNvPr id="10" name="Группа 9"/>
            <p:cNvGrpSpPr/>
            <p:nvPr/>
          </p:nvGrpSpPr>
          <p:grpSpPr>
            <a:xfrm>
              <a:off x="0" y="6025857"/>
              <a:ext cx="12192000" cy="838253"/>
              <a:chOff x="0" y="6025857"/>
              <a:chExt cx="12192000" cy="838253"/>
            </a:xfrm>
          </p:grpSpPr>
          <p:sp>
            <p:nvSpPr>
              <p:cNvPr id="12" name="Прямоугольник 11"/>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4"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Century Gothic" panose="020B0502020202020204" pitchFamily="34" charset="0"/>
                  </a:rPr>
                  <a:t>kaznu.kz</a:t>
                </a:r>
              </a:p>
              <a:p>
                <a:pPr algn="ctr"/>
                <a:r>
                  <a:rPr lang="en-US" sz="1200" b="1">
                    <a:solidFill>
                      <a:schemeClr val="bg1"/>
                    </a:solidFill>
                    <a:latin typeface="Century Gothic" panose="020B0502020202020204" pitchFamily="34" charset="0"/>
                  </a:rPr>
                  <a:t>sciencepark.kz</a:t>
                </a:r>
                <a:endParaRPr lang="ru-RU" sz="1200" b="1">
                  <a:solidFill>
                    <a:schemeClr val="bg1"/>
                  </a:solidFill>
                  <a:latin typeface="Century Gothic" panose="020B0502020202020204" pitchFamily="34" charset="0"/>
                </a:endParaRPr>
              </a:p>
            </p:txBody>
          </p:sp>
        </p:grpSp>
        <p:pic>
          <p:nvPicPr>
            <p:cNvPr id="11" name="Рисунок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4" name="Group 3">
            <a:extLst>
              <a:ext uri="{FF2B5EF4-FFF2-40B4-BE49-F238E27FC236}">
                <a16:creationId xmlns:a16="http://schemas.microsoft.com/office/drawing/2014/main" id="{7089DBD6-F289-4D25-AEC4-AD77EB928163}"/>
              </a:ext>
            </a:extLst>
          </p:cNvPr>
          <p:cNvGrpSpPr/>
          <p:nvPr/>
        </p:nvGrpSpPr>
        <p:grpSpPr>
          <a:xfrm>
            <a:off x="3064933" y="1149903"/>
            <a:ext cx="5842002" cy="4064000"/>
            <a:chOff x="2506133" y="1335339"/>
            <a:chExt cx="5842002" cy="4064000"/>
          </a:xfrm>
        </p:grpSpPr>
        <p:pic>
          <p:nvPicPr>
            <p:cNvPr id="3" name="Picture 2">
              <a:extLst>
                <a:ext uri="{FF2B5EF4-FFF2-40B4-BE49-F238E27FC236}">
                  <a16:creationId xmlns:a16="http://schemas.microsoft.com/office/drawing/2014/main" id="{F78DF435-685C-4750-8E9D-1687BF98C5D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910" t="10289" r="35793" b="9951"/>
            <a:stretch/>
          </p:blipFill>
          <p:spPr bwMode="auto">
            <a:xfrm>
              <a:off x="2506133" y="1335339"/>
              <a:ext cx="2836334" cy="406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743CEB0-0BDD-42A6-BF20-CA4956CC250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264" t="2916" r="33333" b="2916"/>
            <a:stretch/>
          </p:blipFill>
          <p:spPr bwMode="auto">
            <a:xfrm>
              <a:off x="5342467" y="1335339"/>
              <a:ext cx="3005668" cy="4064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8209611"/>
      </p:ext>
    </p:extLst>
  </p:cSld>
  <p:clrMapOvr>
    <a:masterClrMapping/>
  </p:clrMapOvr>
  <p:transition spd="slow" advClick="0" advTm="33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1EE1BE99-9703-4BC8-A697-A742919DF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51" y="1201638"/>
            <a:ext cx="4876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9" name="Прямоугольник 8"/>
          <p:cNvSpPr/>
          <p:nvPr/>
        </p:nvSpPr>
        <p:spPr>
          <a:xfrm>
            <a:off x="723106" y="4984914"/>
            <a:ext cx="4467890"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Astro PI in the International Space Station</a:t>
            </a:r>
          </a:p>
        </p:txBody>
      </p:sp>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5401863"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1</a:t>
              </a:r>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Astro Pi -- a Raspberry Pi Based Spacecraft</a:t>
              </a:r>
            </a:p>
          </p:txBody>
        </p:sp>
      </p:grpSp>
      <p:sp>
        <p:nvSpPr>
          <p:cNvPr id="32" name="Прямоугольник 8">
            <a:extLst>
              <a:ext uri="{FF2B5EF4-FFF2-40B4-BE49-F238E27FC236}">
                <a16:creationId xmlns:a16="http://schemas.microsoft.com/office/drawing/2014/main" id="{D62027CA-8799-49EB-991E-256D8D756748}"/>
              </a:ext>
            </a:extLst>
          </p:cNvPr>
          <p:cNvSpPr/>
          <p:nvPr/>
        </p:nvSpPr>
        <p:spPr>
          <a:xfrm>
            <a:off x="7620268" y="4256426"/>
            <a:ext cx="300601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Inside the new Astro Pi Unit</a:t>
            </a:r>
          </a:p>
        </p:txBody>
      </p:sp>
      <p:sp>
        <p:nvSpPr>
          <p:cNvPr id="20" name="TextBox 19">
            <a:extLst>
              <a:ext uri="{FF2B5EF4-FFF2-40B4-BE49-F238E27FC236}">
                <a16:creationId xmlns:a16="http://schemas.microsoft.com/office/drawing/2014/main" id="{A796D426-16EC-4827-AAA5-1A76DEF48CC8}"/>
              </a:ext>
            </a:extLst>
          </p:cNvPr>
          <p:cNvSpPr txBox="1"/>
          <p:nvPr/>
        </p:nvSpPr>
        <p:spPr>
          <a:xfrm>
            <a:off x="9761073" y="3770308"/>
            <a:ext cx="1760418" cy="246221"/>
          </a:xfrm>
          <a:prstGeom prst="rect">
            <a:avLst/>
          </a:prstGeom>
          <a:noFill/>
        </p:spPr>
        <p:txBody>
          <a:bodyPr wrap="none" rtlCol="0">
            <a:spAutoFit/>
          </a:bodyPr>
          <a:lstStyle/>
          <a:p>
            <a:r>
              <a:rPr lang="en-US" sz="1000" b="0" i="0" dirty="0">
                <a:effectLst/>
                <a:latin typeface="arial" panose="020B0604020202020204" pitchFamily="34" charset="0"/>
              </a:rPr>
              <a:t> © Raspberry Pi Foundation</a:t>
            </a:r>
            <a:endParaRPr lang="en-US" sz="1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4A81247-8928-4E4C-8440-057CECCD667A}"/>
              </a:ext>
            </a:extLst>
          </p:cNvPr>
          <p:cNvSpPr txBox="1"/>
          <p:nvPr/>
        </p:nvSpPr>
        <p:spPr>
          <a:xfrm>
            <a:off x="4246476" y="4490677"/>
            <a:ext cx="1024639" cy="246221"/>
          </a:xfrm>
          <a:prstGeom prst="rect">
            <a:avLst/>
          </a:prstGeom>
          <a:noFill/>
        </p:spPr>
        <p:txBody>
          <a:bodyPr wrap="none" rtlCol="0">
            <a:spAutoFit/>
          </a:bodyPr>
          <a:lstStyle/>
          <a:p>
            <a:r>
              <a:rPr lang="en-US" sz="1000" b="0" i="0" dirty="0">
                <a:solidFill>
                  <a:schemeClr val="bg1"/>
                </a:solidFill>
                <a:effectLst/>
                <a:latin typeface="Arial" panose="020B0604020202020204" pitchFamily="34" charset="0"/>
                <a:cs typeface="Arial" panose="020B0604020202020204" pitchFamily="34" charset="0"/>
              </a:rPr>
              <a:t> © </a:t>
            </a:r>
            <a:r>
              <a:rPr lang="en-US" sz="1000" dirty="0">
                <a:solidFill>
                  <a:schemeClr val="bg1"/>
                </a:solidFill>
                <a:latin typeface="Arial" panose="020B0604020202020204" pitchFamily="34" charset="0"/>
                <a:ea typeface="+mn-lt"/>
                <a:cs typeface="Arial" panose="020B0604020202020204" pitchFamily="34" charset="0"/>
              </a:rPr>
              <a:t>Astro-Pi.org</a:t>
            </a:r>
            <a:endParaRPr lang="en-US" sz="1000" dirty="0">
              <a:solidFill>
                <a:schemeClr val="bg1"/>
              </a:solidFill>
              <a:latin typeface="Arial" panose="020B0604020202020204" pitchFamily="34" charset="0"/>
              <a:cs typeface="Arial" panose="020B0604020202020204" pitchFamily="34" charset="0"/>
            </a:endParaRPr>
          </a:p>
        </p:txBody>
      </p:sp>
      <p:pic>
        <p:nvPicPr>
          <p:cNvPr id="2054" name="Picture 6">
            <a:extLst>
              <a:ext uri="{FF2B5EF4-FFF2-40B4-BE49-F238E27FC236}">
                <a16:creationId xmlns:a16="http://schemas.microsoft.com/office/drawing/2014/main" id="{3A74D1F7-4902-4227-A11F-C790729CAE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2843" y="1065028"/>
            <a:ext cx="304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37794"/>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Horizont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B3AF0C3-C3EA-468F-9B4D-5045BFDFD30D}"/>
              </a:ext>
            </a:extLst>
          </p:cNvPr>
          <p:cNvSpPr txBox="1"/>
          <p:nvPr/>
        </p:nvSpPr>
        <p:spPr>
          <a:xfrm>
            <a:off x="147743" y="43829"/>
            <a:ext cx="6395830" cy="369332"/>
          </a:xfrm>
          <a:prstGeom prst="rect">
            <a:avLst/>
          </a:prstGeom>
          <a:noFill/>
        </p:spPr>
        <p:txBody>
          <a:bodyPr wrap="square">
            <a:spAutoFit/>
          </a:bodyPr>
          <a:lstStyle/>
          <a:p>
            <a:r>
              <a:rPr lang="ru-RU" b="1">
                <a:solidFill>
                  <a:schemeClr val="bg1"/>
                </a:solidFill>
                <a:latin typeface="Arial" panose="020B0604020202020204" pitchFamily="34" charset="0"/>
                <a:cs typeface="Arial" panose="020B0604020202020204" pitchFamily="34" charset="0"/>
              </a:rPr>
              <a:t> 1. </a:t>
            </a:r>
            <a:r>
              <a:rPr lang="en-US" b="1">
                <a:solidFill>
                  <a:schemeClr val="bg1"/>
                </a:solidFill>
                <a:latin typeface="Arial" panose="020B0604020202020204" pitchFamily="34" charset="0"/>
                <a:cs typeface="Arial" panose="020B0604020202020204" pitchFamily="34" charset="0"/>
              </a:rPr>
              <a:t>A spacecraft is a collection of different subsystems</a:t>
            </a:r>
            <a:endParaRPr lang="en-US"/>
          </a:p>
        </p:txBody>
      </p:sp>
      <p:pic>
        <p:nvPicPr>
          <p:cNvPr id="3" name="Video 2">
            <a:hlinkClick r:id="" action="ppaction://media"/>
            <a:extLst>
              <a:ext uri="{FF2B5EF4-FFF2-40B4-BE49-F238E27FC236}">
                <a16:creationId xmlns:a16="http://schemas.microsoft.com/office/drawing/2014/main" id="{62FE7A5A-26F8-403B-8B6D-A25B7E8B846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710187326"/>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117" fill="hold"/>
                                        <p:tgtEl>
                                          <p:spTgt spid="3"/>
                                        </p:tgtEl>
                                      </p:cBhvr>
                                    </p:cmd>
                                  </p:childTnLst>
                                </p:cTn>
                              </p:par>
                            </p:childTnLst>
                          </p:cTn>
                        </p:par>
                        <p:par>
                          <p:cTn id="7" fill="hold">
                            <p:stCondLst>
                              <p:cond delay="45117"/>
                            </p:stCondLst>
                            <p:childTnLst>
                              <p:par>
                                <p:cTn id="8" presetID="2" presetClass="entr" presetSubtype="4"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repeatCount="indefinite"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Группа 9"/>
          <p:cNvGrpSpPr/>
          <p:nvPr/>
        </p:nvGrpSpPr>
        <p:grpSpPr>
          <a:xfrm>
            <a:off x="0" y="6019747"/>
            <a:ext cx="12192000" cy="838253"/>
            <a:chOff x="0" y="6025857"/>
            <a:chExt cx="12192000" cy="838253"/>
          </a:xfrm>
        </p:grpSpPr>
        <p:grpSp>
          <p:nvGrpSpPr>
            <p:cNvPr id="11" name="Группа 10"/>
            <p:cNvGrpSpPr/>
            <p:nvPr/>
          </p:nvGrpSpPr>
          <p:grpSpPr>
            <a:xfrm>
              <a:off x="0" y="6025857"/>
              <a:ext cx="12192000" cy="838253"/>
              <a:chOff x="0" y="6025857"/>
              <a:chExt cx="12192000" cy="838253"/>
            </a:xfrm>
          </p:grpSpPr>
          <p:sp>
            <p:nvSpPr>
              <p:cNvPr id="13" name="Прямоугольник 12"/>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4" name="Рисунок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5414" y="6025857"/>
                <a:ext cx="5401429" cy="838253"/>
              </a:xfrm>
              <a:prstGeom prst="rect">
                <a:avLst/>
              </a:prstGeom>
            </p:spPr>
          </p:pic>
          <p:pic>
            <p:nvPicPr>
              <p:cNvPr id="15" name="Picture 6" descr="&amp;Kcy;&amp;acy;&amp;rcy;&amp;tcy;&amp;icy;&amp;ncy;&amp;kcy;&amp;icy; &amp;pcy;&amp;ocy; &amp;zcy;&amp;acy;&amp;pcy;&amp;rcy;&amp;ocy;&amp;scy;&amp;ucy; kaznu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2" name="Рисунок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grpSp>
        <p:nvGrpSpPr>
          <p:cNvPr id="17" name="Группа 16"/>
          <p:cNvGrpSpPr/>
          <p:nvPr/>
        </p:nvGrpSpPr>
        <p:grpSpPr>
          <a:xfrm>
            <a:off x="0" y="65"/>
            <a:ext cx="12192000" cy="471883"/>
            <a:chOff x="0" y="65"/>
            <a:chExt cx="12192000" cy="471883"/>
          </a:xfrm>
          <a:solidFill>
            <a:srgbClr val="98A7AD"/>
          </a:solidFill>
        </p:grpSpPr>
        <p:sp>
          <p:nvSpPr>
            <p:cNvPr id="18" name="Прямоугольник 17"/>
            <p:cNvSpPr/>
            <p:nvPr/>
          </p:nvSpPr>
          <p:spPr>
            <a:xfrm>
              <a:off x="0" y="65"/>
              <a:ext cx="12192000" cy="471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0" y="40959"/>
              <a:ext cx="7370351" cy="369332"/>
            </a:xfrm>
            <a:prstGeom prst="rect">
              <a:avLst/>
            </a:prstGeom>
            <a:solidFill>
              <a:srgbClr val="00B0F0"/>
            </a:solidFill>
          </p:spPr>
          <p:txBody>
            <a:bodyPr wrap="none" rtlCol="0">
              <a:spAutoFit/>
            </a:bodyPr>
            <a:lstStyle/>
            <a:p>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2</a:t>
              </a:r>
              <a:r>
                <a:rPr lang="ru-RU" b="1" dirty="0">
                  <a:solidFill>
                    <a:schemeClr val="bg1"/>
                  </a:solidFill>
                  <a:latin typeface="Arial" panose="020B0604020202020204" pitchFamily="34" charset="0"/>
                  <a:cs typeface="Arial" panose="020B0604020202020204" pitchFamily="34" charset="0"/>
                </a:rPr>
                <a:t>. </a:t>
              </a:r>
              <a:r>
                <a:rPr lang="en-US" b="1" dirty="0">
                  <a:solidFill>
                    <a:schemeClr val="bg1"/>
                  </a:solidFill>
                  <a:latin typeface="Arial" panose="020B0604020202020204" pitchFamily="34" charset="0"/>
                  <a:cs typeface="Arial" panose="020B0604020202020204" pitchFamily="34" charset="0"/>
                </a:rPr>
                <a:t>I2C – The hardware interface used in Astro Pi and many other</a:t>
              </a:r>
            </a:p>
          </p:txBody>
        </p:sp>
      </p:grpSp>
      <p:sp>
        <p:nvSpPr>
          <p:cNvPr id="32" name="Прямоугольник 8">
            <a:extLst>
              <a:ext uri="{FF2B5EF4-FFF2-40B4-BE49-F238E27FC236}">
                <a16:creationId xmlns:a16="http://schemas.microsoft.com/office/drawing/2014/main" id="{D62027CA-8799-49EB-991E-256D8D756748}"/>
              </a:ext>
            </a:extLst>
          </p:cNvPr>
          <p:cNvSpPr/>
          <p:nvPr/>
        </p:nvSpPr>
        <p:spPr>
          <a:xfrm>
            <a:off x="4747253" y="4751380"/>
            <a:ext cx="2108269"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I2C Block Diagram</a:t>
            </a:r>
          </a:p>
        </p:txBody>
      </p:sp>
      <p:sp>
        <p:nvSpPr>
          <p:cNvPr id="20" name="TextBox 19">
            <a:extLst>
              <a:ext uri="{FF2B5EF4-FFF2-40B4-BE49-F238E27FC236}">
                <a16:creationId xmlns:a16="http://schemas.microsoft.com/office/drawing/2014/main" id="{A796D426-16EC-4827-AAA5-1A76DEF48CC8}"/>
              </a:ext>
            </a:extLst>
          </p:cNvPr>
          <p:cNvSpPr txBox="1"/>
          <p:nvPr/>
        </p:nvSpPr>
        <p:spPr>
          <a:xfrm>
            <a:off x="7871889" y="4344787"/>
            <a:ext cx="1136850" cy="246221"/>
          </a:xfrm>
          <a:prstGeom prst="rect">
            <a:avLst/>
          </a:prstGeom>
          <a:noFill/>
        </p:spPr>
        <p:txBody>
          <a:bodyPr wrap="none" rtlCol="0">
            <a:spAutoFit/>
          </a:bodyPr>
          <a:lstStyle/>
          <a:p>
            <a:r>
              <a:rPr lang="en-US" sz="1000" b="0" i="0" dirty="0">
                <a:effectLst/>
                <a:latin typeface="arial" panose="020B0604020202020204" pitchFamily="34" charset="0"/>
              </a:rPr>
              <a:t> © Sparkfun.com</a:t>
            </a:r>
            <a:endParaRPr lang="en-US" sz="1000" dirty="0">
              <a:latin typeface="Arial" panose="020B0604020202020204" pitchFamily="34" charset="0"/>
              <a:cs typeface="Arial" panose="020B0604020202020204" pitchFamily="34" charset="0"/>
            </a:endParaRPr>
          </a:p>
        </p:txBody>
      </p:sp>
      <p:pic>
        <p:nvPicPr>
          <p:cNvPr id="4098" name="Picture 2" descr="Block diagram of an I2C system">
            <a:extLst>
              <a:ext uri="{FF2B5EF4-FFF2-40B4-BE49-F238E27FC236}">
                <a16:creationId xmlns:a16="http://schemas.microsoft.com/office/drawing/2014/main" id="{BB92FEB0-C76D-4BC4-A30E-C8AA3151CA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3888" y="965145"/>
            <a:ext cx="5715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075745"/>
      </p:ext>
    </p:extLst>
  </p:cSld>
  <p:clrMapOvr>
    <a:masterClrMapping/>
  </p:clrMapOvr>
  <mc:AlternateContent xmlns:mc="http://schemas.openxmlformats.org/markup-compatibility/2006" xmlns:p14="http://schemas.microsoft.com/office/powerpoint/2010/main">
    <mc:Choice Requires="p14">
      <p:transition spd="slow" p14:dur="1500" advClick="0" advTm="45000">
        <p:split orient="vert"/>
      </p:transition>
    </mc:Choice>
    <mc:Fallback xmlns="">
      <p:transition spd="slow" advClick="0" advTm="45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Horizont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Прямоугольник 9"/>
          <p:cNvSpPr/>
          <p:nvPr/>
        </p:nvSpPr>
        <p:spPr>
          <a:xfrm>
            <a:off x="6232559" y="5502320"/>
            <a:ext cx="1449436" cy="338554"/>
          </a:xfrm>
          <a:prstGeom prst="rect">
            <a:avLst/>
          </a:prstGeom>
        </p:spPr>
        <p:txBody>
          <a:bodyPr wrap="none">
            <a:spAutoFit/>
          </a:bodyPr>
          <a:lstStyle/>
          <a:p>
            <a:r>
              <a:rPr lang="en-US" sz="1600" b="1">
                <a:solidFill>
                  <a:schemeClr val="bg1"/>
                </a:solidFill>
                <a:latin typeface="Arial" panose="020B0604020202020204" pitchFamily="34" charset="0"/>
                <a:cs typeface="Arial" panose="020B0604020202020204" pitchFamily="34" charset="0"/>
              </a:rPr>
              <a:t>Raspberry Pi</a:t>
            </a:r>
          </a:p>
        </p:txBody>
      </p:sp>
      <p:grpSp>
        <p:nvGrpSpPr>
          <p:cNvPr id="13" name="Группа 12"/>
          <p:cNvGrpSpPr/>
          <p:nvPr/>
        </p:nvGrpSpPr>
        <p:grpSpPr>
          <a:xfrm>
            <a:off x="0" y="6043819"/>
            <a:ext cx="12192000" cy="836713"/>
            <a:chOff x="0" y="6025857"/>
            <a:chExt cx="12192000" cy="836713"/>
          </a:xfrm>
        </p:grpSpPr>
        <p:grpSp>
          <p:nvGrpSpPr>
            <p:cNvPr id="14" name="Группа 13"/>
            <p:cNvGrpSpPr/>
            <p:nvPr/>
          </p:nvGrpSpPr>
          <p:grpSpPr>
            <a:xfrm>
              <a:off x="0" y="6025857"/>
              <a:ext cx="12192000" cy="836713"/>
              <a:chOff x="0" y="6025857"/>
              <a:chExt cx="12192000" cy="836713"/>
            </a:xfrm>
          </p:grpSpPr>
          <p:sp>
            <p:nvSpPr>
              <p:cNvPr id="17" name="Прямоугольник 16"/>
              <p:cNvSpPr/>
              <p:nvPr/>
            </p:nvSpPr>
            <p:spPr>
              <a:xfrm>
                <a:off x="0" y="6025857"/>
                <a:ext cx="12192000" cy="836713"/>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18" name="Рисунок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5414" y="6025857"/>
                <a:ext cx="5401429" cy="828728"/>
              </a:xfrm>
              <a:prstGeom prst="rect">
                <a:avLst/>
              </a:prstGeom>
            </p:spPr>
          </p:pic>
          <p:pic>
            <p:nvPicPr>
              <p:cNvPr id="19" name="Picture 6" descr="&amp;Kcy;&amp;acy;&amp;rcy;&amp;tcy;&amp;icy;&amp;ncy;&amp;kcy;&amp;icy; &amp;pcy;&amp;ocy; &amp;zcy;&amp;acy;&amp;pcy;&amp;rcy;&amp;ocy;&amp;scy;&amp;ucy; kaznu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6075220"/>
                <a:ext cx="760309" cy="76470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702343" y="6211297"/>
                <a:ext cx="2088232" cy="461665"/>
              </a:xfrm>
              <a:prstGeom prst="rect">
                <a:avLst/>
              </a:prstGeom>
              <a:noFill/>
            </p:spPr>
            <p:txBody>
              <a:bodyPr wrap="square" rtlCol="0">
                <a:spAutoFit/>
              </a:bodyPr>
              <a:lstStyle/>
              <a:p>
                <a:pPr algn="ctr"/>
                <a:r>
                  <a:rPr lang="en-US" sz="1200" b="1">
                    <a:solidFill>
                      <a:schemeClr val="bg1"/>
                    </a:solidFill>
                    <a:latin typeface="Arial" panose="020B0604020202020204" pitchFamily="34" charset="0"/>
                    <a:cs typeface="Arial" panose="020B0604020202020204" pitchFamily="34" charset="0"/>
                  </a:rPr>
                  <a:t>kaznu.kz</a:t>
                </a:r>
              </a:p>
              <a:p>
                <a:pPr algn="ctr"/>
                <a:r>
                  <a:rPr lang="en-US" sz="1200" b="1">
                    <a:solidFill>
                      <a:schemeClr val="bg1"/>
                    </a:solidFill>
                    <a:latin typeface="Arial" panose="020B0604020202020204" pitchFamily="34" charset="0"/>
                    <a:cs typeface="Arial" panose="020B0604020202020204" pitchFamily="34" charset="0"/>
                  </a:rPr>
                  <a:t>sciencepark.kz</a:t>
                </a:r>
                <a:endParaRPr lang="ru-RU" sz="1200" b="1">
                  <a:solidFill>
                    <a:schemeClr val="bg1"/>
                  </a:solidFill>
                  <a:latin typeface="Arial" panose="020B0604020202020204" pitchFamily="34" charset="0"/>
                  <a:cs typeface="Arial" panose="020B0604020202020204" pitchFamily="34" charset="0"/>
                </a:endParaRPr>
              </a:p>
            </p:txBody>
          </p:sp>
        </p:grpSp>
        <p:pic>
          <p:nvPicPr>
            <p:cNvPr id="15" name="Рисунок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1682" y="6108993"/>
              <a:ext cx="2644857" cy="706218"/>
            </a:xfrm>
            <a:prstGeom prst="rect">
              <a:avLst/>
            </a:prstGeom>
          </p:spPr>
        </p:pic>
      </p:grpSp>
      <p:pic>
        <p:nvPicPr>
          <p:cNvPr id="3" name="Video 2">
            <a:hlinkClick r:id="" action="ppaction://media"/>
            <a:extLst>
              <a:ext uri="{FF2B5EF4-FFF2-40B4-BE49-F238E27FC236}">
                <a16:creationId xmlns:a16="http://schemas.microsoft.com/office/drawing/2014/main" id="{94244C6A-0116-4960-9390-9D3982A09F9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3691877551"/>
      </p:ext>
    </p:extLst>
  </p:cSld>
  <p:clrMapOvr>
    <a:masterClrMapping/>
  </p:clrMapOvr>
  <mc:AlternateContent xmlns:mc="http://schemas.openxmlformats.org/markup-compatibility/2006" xmlns:p14="http://schemas.microsoft.com/office/powerpoint/2010/main">
    <mc:Choice Requires="p14">
      <p:transition spd="slow" p14:dur="1500" advClick="0" advTm="37000">
        <p:split orient="vert"/>
      </p:transition>
    </mc:Choice>
    <mc:Fallback xmlns="">
      <p:transition spd="slow" advClick="0" advTm="37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012" fill="hold"/>
                                        <p:tgtEl>
                                          <p:spTgt spid="3"/>
                                        </p:tgtEl>
                                      </p:cBhvr>
                                    </p:cmd>
                                  </p:childTnLst>
                                </p:cTn>
                              </p:par>
                            </p:childTnLst>
                          </p:cTn>
                        </p:par>
                        <p:par>
                          <p:cTn id="7" fill="hold">
                            <p:stCondLst>
                              <p:cond delay="83012"/>
                            </p:stCondLst>
                            <p:childTnLst>
                              <p:par>
                                <p:cTn id="8" presetID="2" presetClass="entr" presetSubtype="4"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ppt_x"/>
                                          </p:val>
                                        </p:tav>
                                        <p:tav tm="100000">
                                          <p:val>
                                            <p:strVal val="#ppt_x"/>
                                          </p:val>
                                        </p:tav>
                                      </p:tavLst>
                                    </p:anim>
                                    <p:anim calcmode="lin" valueType="num">
                                      <p:cBhvr additive="base">
                                        <p:cTn id="11" dur="500" fill="hold"/>
                                        <p:tgtEl>
                                          <p:spTgt spid="13"/>
                                        </p:tgtEl>
                                        <p:attrNameLst>
                                          <p:attrName>ppt_y</p:attrName>
                                        </p:attrNameLst>
                                      </p:cBhvr>
                                      <p:tavLst>
                                        <p:tav tm="0">
                                          <p:val>
                                            <p:strVal val="1+#ppt_h/2"/>
                                          </p:val>
                                        </p:tav>
                                        <p:tav tm="100000">
                                          <p:val>
                                            <p:strVal val="#ppt_y"/>
                                          </p:val>
                                        </p:tav>
                                      </p:tavLst>
                                    </p:anim>
                                  </p:childTnLst>
                                </p:cTn>
                              </p:par>
                            </p:childTnLst>
                          </p:cTn>
                        </p:par>
                        <p:par>
                          <p:cTn id="12" fill="hold">
                            <p:stCondLst>
                              <p:cond delay="83512"/>
                            </p:stCondLst>
                            <p:childTnLst>
                              <p:par>
                                <p:cTn id="13" presetID="22" presetClass="entr" presetSubtype="4" fill="hold" grpId="0" nodeType="after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1818">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bldLst>
      <p:bldP spid="10" grpId="0"/>
    </p:bldLst>
  </p:timing>
</p:sld>
</file>

<file path=ppt/theme/theme1.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Тема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Тема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CB6FC681E5945B43A7A05039B3CC9EBE" ma:contentTypeVersion="4" ma:contentTypeDescription="Создание документа." ma:contentTypeScope="" ma:versionID="2e668273941872d96eb81f09ae224d0a">
  <xsd:schema xmlns:xsd="http://www.w3.org/2001/XMLSchema" xmlns:xs="http://www.w3.org/2001/XMLSchema" xmlns:p="http://schemas.microsoft.com/office/2006/metadata/properties" xmlns:ns3="562d478a-e39c-4378-a228-6750f121b756" targetNamespace="http://schemas.microsoft.com/office/2006/metadata/properties" ma:root="true" ma:fieldsID="3be69cad119ae1734e2761fd06b1c4b3" ns3:_="">
    <xsd:import namespace="562d478a-e39c-4378-a228-6750f121b75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2d478a-e39c-4378-a228-6750f121b7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44411F-0C9A-4602-B1B2-79BE81E96507}">
  <ds:schemaRefs>
    <ds:schemaRef ds:uri="http://schemas.microsoft.com/sharepoint/v3/contenttype/forms"/>
  </ds:schemaRefs>
</ds:datastoreItem>
</file>

<file path=customXml/itemProps2.xml><?xml version="1.0" encoding="utf-8"?>
<ds:datastoreItem xmlns:ds="http://schemas.openxmlformats.org/officeDocument/2006/customXml" ds:itemID="{52CC5278-25C2-4DE1-B763-E1F3D21E3C16}">
  <ds:schemaRefs>
    <ds:schemaRef ds:uri="http://schemas.microsoft.com/office/2006/metadata/properties"/>
    <ds:schemaRef ds:uri="562d478a-e39c-4378-a228-6750f121b756"/>
    <ds:schemaRef ds:uri="http://schemas.microsoft.com/office/2006/documentManagement/types"/>
    <ds:schemaRef ds:uri="http://purl.org/dc/dcmitype/"/>
    <ds:schemaRef ds:uri="http://purl.org/dc/elements/1.1/"/>
    <ds:schemaRef ds:uri="http://schemas.microsoft.com/office/infopath/2007/PartnerControls"/>
    <ds:schemaRef ds:uri="http://www.w3.org/XML/1998/namespace"/>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C9B2EDB1-E084-4934-80AD-4F25C1FA3F02}">
  <ds:schemaRefs>
    <ds:schemaRef ds:uri="562d478a-e39c-4378-a228-6750f121b75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M04-L02 Designing the OBC PCB</Template>
  <TotalTime>20</TotalTime>
  <Words>1767</Words>
  <Application>Microsoft Office PowerPoint</Application>
  <PresentationFormat>Widescreen</PresentationFormat>
  <Paragraphs>215</Paragraphs>
  <Slides>19</Slides>
  <Notes>18</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Rubik</vt:lpstr>
      <vt:lpstr>Arial</vt:lpstr>
      <vt:lpstr>Arial</vt:lpstr>
      <vt:lpstr>Calibri</vt:lpstr>
      <vt:lpstr>Calibri Light</vt:lpstr>
      <vt:lpstr>Century Gothic</vt:lpstr>
      <vt:lpstr>Consolas</vt:lpstr>
      <vt:lpstr>1_Тема Office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Серқали Арай</dc:creator>
  <cp:lastModifiedBy>Серқали Арай</cp:lastModifiedBy>
  <cp:revision>3</cp:revision>
  <dcterms:created xsi:type="dcterms:W3CDTF">2022-03-04T11:51:44Z</dcterms:created>
  <dcterms:modified xsi:type="dcterms:W3CDTF">2022-03-05T06:20:33Z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0x010100CB6FC681E5945B43A7A05039B3CC9EBE</vt:lpwstr>
  </property>
</Properties>
</file>